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3"/>
  </p:notesMasterIdLst>
  <p:handoutMasterIdLst>
    <p:handoutMasterId r:id="rId154"/>
  </p:handoutMasterIdLst>
  <p:sldIdLst>
    <p:sldId id="1463" r:id="rId6"/>
    <p:sldId id="1523" r:id="rId7"/>
    <p:sldId id="1655" r:id="rId8"/>
    <p:sldId id="1643" r:id="rId9"/>
    <p:sldId id="1472" r:id="rId10"/>
    <p:sldId id="1473" r:id="rId11"/>
    <p:sldId id="1500" r:id="rId12"/>
    <p:sldId id="1477" r:id="rId13"/>
    <p:sldId id="1503" r:id="rId14"/>
    <p:sldId id="1502" r:id="rId15"/>
    <p:sldId id="1494" r:id="rId16"/>
    <p:sldId id="1507" r:id="rId17"/>
    <p:sldId id="1508" r:id="rId18"/>
    <p:sldId id="1505" r:id="rId19"/>
    <p:sldId id="1506" r:id="rId20"/>
    <p:sldId id="1648" r:id="rId21"/>
    <p:sldId id="1504" r:id="rId22"/>
    <p:sldId id="1642" r:id="rId23"/>
    <p:sldId id="1525" r:id="rId24"/>
    <p:sldId id="1674" r:id="rId25"/>
    <p:sldId id="1675" r:id="rId26"/>
    <p:sldId id="1676" r:id="rId27"/>
    <p:sldId id="1677" r:id="rId28"/>
    <p:sldId id="1678" r:id="rId29"/>
    <p:sldId id="1644" r:id="rId30"/>
    <p:sldId id="1661" r:id="rId31"/>
    <p:sldId id="1510" r:id="rId32"/>
    <p:sldId id="1513" r:id="rId33"/>
    <p:sldId id="1587" r:id="rId34"/>
    <p:sldId id="1662" r:id="rId35"/>
    <p:sldId id="1588" r:id="rId36"/>
    <p:sldId id="1514" r:id="rId37"/>
    <p:sldId id="1515" r:id="rId38"/>
    <p:sldId id="1673" r:id="rId39"/>
    <p:sldId id="1679" r:id="rId40"/>
    <p:sldId id="1680" r:id="rId41"/>
    <p:sldId id="1520" r:id="rId42"/>
    <p:sldId id="1521" r:id="rId43"/>
    <p:sldId id="1613" r:id="rId44"/>
    <p:sldId id="1527" r:id="rId45"/>
    <p:sldId id="1529" r:id="rId46"/>
    <p:sldId id="1530" r:id="rId47"/>
    <p:sldId id="1531" r:id="rId48"/>
    <p:sldId id="1528" r:id="rId49"/>
    <p:sldId id="1533" r:id="rId50"/>
    <p:sldId id="1681" r:id="rId51"/>
    <p:sldId id="1539" r:id="rId52"/>
    <p:sldId id="1540" r:id="rId53"/>
    <p:sldId id="1541" r:id="rId54"/>
    <p:sldId id="1542" r:id="rId55"/>
    <p:sldId id="1543" r:id="rId56"/>
    <p:sldId id="1544" r:id="rId57"/>
    <p:sldId id="1545" r:id="rId58"/>
    <p:sldId id="1548" r:id="rId59"/>
    <p:sldId id="1550" r:id="rId60"/>
    <p:sldId id="1549" r:id="rId61"/>
    <p:sldId id="1553" r:id="rId62"/>
    <p:sldId id="1551" r:id="rId63"/>
    <p:sldId id="1552" r:id="rId64"/>
    <p:sldId id="1554" r:id="rId65"/>
    <p:sldId id="1692" r:id="rId66"/>
    <p:sldId id="1693" r:id="rId67"/>
    <p:sldId id="1546" r:id="rId68"/>
    <p:sldId id="1695" r:id="rId69"/>
    <p:sldId id="1565" r:id="rId70"/>
    <p:sldId id="1566" r:id="rId71"/>
    <p:sldId id="1708" r:id="rId72"/>
    <p:sldId id="1682" r:id="rId73"/>
    <p:sldId id="1696" r:id="rId74"/>
    <p:sldId id="1694" r:id="rId75"/>
    <p:sldId id="1697" r:id="rId76"/>
    <p:sldId id="1698" r:id="rId77"/>
    <p:sldId id="1699" r:id="rId78"/>
    <p:sldId id="1700" r:id="rId79"/>
    <p:sldId id="1701" r:id="rId80"/>
    <p:sldId id="1702" r:id="rId81"/>
    <p:sldId id="1567" r:id="rId82"/>
    <p:sldId id="1568" r:id="rId83"/>
    <p:sldId id="1569" r:id="rId84"/>
    <p:sldId id="1703" r:id="rId85"/>
    <p:sldId id="1571" r:id="rId86"/>
    <p:sldId id="1572" r:id="rId87"/>
    <p:sldId id="1583" r:id="rId88"/>
    <p:sldId id="1622" r:id="rId89"/>
    <p:sldId id="1666" r:id="rId90"/>
    <p:sldId id="1704" r:id="rId91"/>
    <p:sldId id="1667" r:id="rId92"/>
    <p:sldId id="1672" r:id="rId93"/>
    <p:sldId id="1574" r:id="rId94"/>
    <p:sldId id="1575" r:id="rId95"/>
    <p:sldId id="1577" r:id="rId96"/>
    <p:sldId id="1578" r:id="rId97"/>
    <p:sldId id="1584" r:id="rId98"/>
    <p:sldId id="1671" r:id="rId99"/>
    <p:sldId id="1586" r:id="rId100"/>
    <p:sldId id="1591" r:id="rId101"/>
    <p:sldId id="1589" r:id="rId102"/>
    <p:sldId id="1590" r:id="rId103"/>
    <p:sldId id="1593" r:id="rId104"/>
    <p:sldId id="1592" r:id="rId105"/>
    <p:sldId id="1594" r:id="rId106"/>
    <p:sldId id="1596" r:id="rId107"/>
    <p:sldId id="1595" r:id="rId108"/>
    <p:sldId id="1597" r:id="rId109"/>
    <p:sldId id="1599" r:id="rId110"/>
    <p:sldId id="1600" r:id="rId111"/>
    <p:sldId id="1601" r:id="rId112"/>
    <p:sldId id="1602" r:id="rId113"/>
    <p:sldId id="1649" r:id="rId114"/>
    <p:sldId id="1603" r:id="rId115"/>
    <p:sldId id="1604" r:id="rId116"/>
    <p:sldId id="1605" r:id="rId117"/>
    <p:sldId id="1606" r:id="rId118"/>
    <p:sldId id="1705" r:id="rId119"/>
    <p:sldId id="1650" r:id="rId120"/>
    <p:sldId id="1607" r:id="rId121"/>
    <p:sldId id="1609" r:id="rId122"/>
    <p:sldId id="1598" r:id="rId123"/>
    <p:sldId id="1610" r:id="rId124"/>
    <p:sldId id="1618" r:id="rId125"/>
    <p:sldId id="1611" r:id="rId126"/>
    <p:sldId id="1614" r:id="rId127"/>
    <p:sldId id="1615" r:id="rId128"/>
    <p:sldId id="1706" r:id="rId129"/>
    <p:sldId id="1616" r:id="rId130"/>
    <p:sldId id="1647" r:id="rId131"/>
    <p:sldId id="1617" r:id="rId132"/>
    <p:sldId id="1707" r:id="rId133"/>
    <p:sldId id="1620" r:id="rId134"/>
    <p:sldId id="1621" r:id="rId135"/>
    <p:sldId id="1612" r:id="rId136"/>
    <p:sldId id="1624" r:id="rId137"/>
    <p:sldId id="1625" r:id="rId138"/>
    <p:sldId id="1626" r:id="rId139"/>
    <p:sldId id="1627" r:id="rId140"/>
    <p:sldId id="1629" r:id="rId141"/>
    <p:sldId id="1630" r:id="rId142"/>
    <p:sldId id="1628" r:id="rId143"/>
    <p:sldId id="1633" r:id="rId144"/>
    <p:sldId id="1637" r:id="rId145"/>
    <p:sldId id="1645" r:id="rId146"/>
    <p:sldId id="1651" r:id="rId147"/>
    <p:sldId id="1653" r:id="rId148"/>
    <p:sldId id="1638" r:id="rId149"/>
    <p:sldId id="1640" r:id="rId150"/>
    <p:sldId id="1641" r:id="rId151"/>
    <p:sldId id="1471" r:id="rId1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 id="1503"/>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695"/>
            <p14:sldId id="1565"/>
            <p14:sldId id="1566"/>
            <p14:sldId id="1708"/>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Lst>
        </p14:section>
        <p14:section name="Phase 1 Monitoring" id="{507EC792-29A1-4B15-A1EE-3B45A719A688}">
          <p14:sldIdLst>
            <p14:sldId id="1574"/>
            <p14:sldId id="1575"/>
            <p14:sldId id="1577"/>
            <p14:sldId id="1578"/>
          </p14:sldIdLst>
        </p14:section>
        <p14:section name="Phase 2" id="{8DCA3929-6BFE-4226-B940-FDA821C44E21}">
          <p14:sldIdLst>
            <p14:sldId id="1584"/>
          </p14:sldIdLst>
        </p14:section>
        <p14:section name="Prepare ML Training Set" id="{07627869-B881-4F6D-9711-3ACE257117F7}">
          <p14:sldIdLst>
            <p14:sldId id="1671"/>
            <p14:sldId id="1586"/>
            <p14:sldId id="1591"/>
          </p14:sldIdLst>
        </p14:section>
        <p14:section name="Create AML Workspace &amp; Experiment" id="{612B92D3-71B6-417C-8941-D042875982B4}">
          <p14:sldIdLst>
            <p14:sldId id="1589"/>
            <p14:sldId id="1590"/>
            <p14:sldId id="1593"/>
            <p14:sldId id="1592"/>
            <p14:sldId id="1594"/>
            <p14:sldId id="1596"/>
            <p14:sldId id="1595"/>
            <p14:sldId id="1597"/>
            <p14:sldId id="1599"/>
            <p14:sldId id="1600"/>
            <p14:sldId id="1601"/>
            <p14:sldId id="1602"/>
          </p14:sldIdLst>
        </p14:section>
        <p14:section name="Phase 3 - Use AML Web Service" id="{897A500E-4037-4842-B028-94AD4A6B3F28}">
          <p14:sldIdLst>
            <p14:sldId id="1649"/>
            <p14:sldId id="1603"/>
            <p14:sldId id="1604"/>
            <p14:sldId id="1605"/>
            <p14:sldId id="1606"/>
            <p14:sldId id="1705"/>
          </p14:sldIdLst>
        </p14:section>
        <p14:section name="Phase 4" id="{27776F50-A698-449B-A176-8910EE52FA98}">
          <p14:sldIdLst>
            <p14:sldId id="1650"/>
          </p14:sldIdLst>
        </p14:section>
        <p14:section name="Create SQL DW" id="{542E1D82-149F-4C0D-95D2-11C0B0ED0784}">
          <p14:sldIdLst>
            <p14:sldId id="1607"/>
            <p14:sldId id="1609"/>
            <p14:sldId id="1598"/>
            <p14:sldId id="1610"/>
          </p14:sldIdLst>
        </p14:section>
        <p14:section name="Create Data Factory" id="{A7A83000-F84F-4FDF-BF9B-E111705860F3}">
          <p14:sldIdLst>
            <p14:sldId id="1618"/>
            <p14:sldId id="1611"/>
            <p14:sldId id="1614"/>
            <p14:sldId id="1615"/>
            <p14:sldId id="1706"/>
            <p14:sldId id="1616"/>
            <p14:sldId id="1647"/>
            <p14:sldId id="1617"/>
            <p14:sldId id="1707"/>
          </p14:sldIdLst>
        </p14:section>
        <p14:section name="Monitor Data Factory" id="{5150DF23-B3C9-4508-840D-CF51E0B1C94E}">
          <p14:sldIdLst>
            <p14:sldId id="1620"/>
            <p14:sldId id="1621"/>
          </p14:sldIdLst>
        </p14:section>
        <p14:section name="Create Historical Report" id="{D6190613-D66C-438C-90D6-BCCA620A7169}">
          <p14:sldIdLst>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6" autoAdjust="0"/>
    <p:restoredTop sz="94187" autoAdjust="0"/>
  </p:normalViewPr>
  <p:slideViewPr>
    <p:cSldViewPr>
      <p:cViewPr varScale="1">
        <p:scale>
          <a:sx n="58" d="100"/>
          <a:sy n="58" d="100"/>
        </p:scale>
        <p:origin x="19" y="128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handoutMaster" Target="handoutMasters/handoutMaster1.xml"/><Relationship Id="rId159"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commentAuthors" Target="commentAuthor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5/30/2017 11:12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5/30/2017 11:11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5/30/2017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5/30/2017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3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38.png"/></Relationships>
</file>

<file path=ppt/slides/_rels/slide13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1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1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5.png"/><Relationship Id="rId7" Type="http://schemas.openxmlformats.org/officeDocument/2006/relationships/image" Target="../media/image22.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a:t>
            </a:r>
            <a:r>
              <a:rPr lang="en-US" sz="1800" b="1" dirty="0"/>
              <a:t>+ NEW</a:t>
            </a:r>
            <a:r>
              <a:rPr lang="en-US" sz="1800" dirty="0"/>
              <a:t>, </a:t>
            </a:r>
            <a:r>
              <a:rPr lang="en-US" sz="1800" b="1" dirty="0"/>
              <a:t>Blank Experiment</a:t>
            </a:r>
            <a:endParaRPr lang="en-GB" sz="1800" b="1" dirty="0"/>
          </a:p>
        </p:txBody>
      </p:sp>
      <p:pic>
        <p:nvPicPr>
          <p:cNvPr id="5" name="Picture Placeholder 4"/>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29638967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sp>
        <p:nvSpPr>
          <p:cNvPr id="4" name="Content Placeholder 3"/>
          <p:cNvSpPr>
            <a:spLocks noGrp="1"/>
          </p:cNvSpPr>
          <p:nvPr>
            <p:ph sz="quarter" idx="11"/>
          </p:nvPr>
        </p:nvSpPr>
        <p:spPr>
          <a:xfrm>
            <a:off x="183263" y="1394165"/>
            <a:ext cx="3750012" cy="3757952"/>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a:t>
            </a:r>
            <a:r>
              <a:rPr lang="en-US" sz="1800" b="1" dirty="0"/>
              <a:t>RUN</a:t>
            </a:r>
            <a:endParaRPr lang="en-GB" sz="1800" b="1" dirty="0"/>
          </a:p>
        </p:txBody>
      </p:sp>
      <p:pic>
        <p:nvPicPr>
          <p:cNvPr id="6" name="Picture Placeholder 5"/>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33691904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p>
          <a:p>
            <a:r>
              <a:rPr lang="en-US" sz="1800" dirty="0"/>
              <a:t>Close the Visualize window</a:t>
            </a:r>
            <a:endParaRPr lang="en-GB" sz="1800" dirty="0"/>
          </a:p>
        </p:txBody>
      </p:sp>
      <p:pic>
        <p:nvPicPr>
          <p:cNvPr id="8" name="Picture Placeholder 7"/>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9219411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b="1" dirty="0">
                <a:sym typeface="Wingdings" panose="05000000000000000000" pitchFamily="2" charset="2"/>
              </a:rPr>
              <a:t>intent, product, offer, outcome</a:t>
            </a:r>
            <a:r>
              <a:rPr lang="en-US" sz="1800" b="1" dirty="0"/>
              <a:t> </a:t>
            </a:r>
          </a:p>
          <a:p>
            <a:r>
              <a:rPr lang="en-US" sz="1800" dirty="0"/>
              <a:t>Click </a:t>
            </a:r>
            <a:r>
              <a:rPr lang="en-US" sz="1800" b="1" dirty="0"/>
              <a:t>RUN</a:t>
            </a:r>
          </a:p>
        </p:txBody>
      </p:sp>
      <p:pic>
        <p:nvPicPr>
          <p:cNvPr id="5" name="Picture Placeholder 4"/>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828768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b="1" dirty="0">
                <a:sym typeface="Wingdings" panose="05000000000000000000" pitchFamily="2" charset="2"/>
              </a:rPr>
              <a:t>0.8</a:t>
            </a:r>
          </a:p>
          <a:p>
            <a:r>
              <a:rPr lang="en-US" sz="1800" dirty="0">
                <a:sym typeface="Wingdings" panose="05000000000000000000" pitchFamily="2" charset="2"/>
              </a:rPr>
              <a:t>Under Machine Learning  Initialize Model  Classification, drag </a:t>
            </a:r>
            <a:r>
              <a:rPr lang="en-US" sz="1800" b="1" dirty="0">
                <a:sym typeface="Wingdings" panose="05000000000000000000" pitchFamily="2" charset="2"/>
              </a:rPr>
              <a:t>Two-Class Decision Forest </a:t>
            </a:r>
            <a:r>
              <a:rPr lang="en-US" sz="1800" dirty="0">
                <a:sym typeface="Wingdings" panose="05000000000000000000" pitchFamily="2" charset="2"/>
              </a:rPr>
              <a:t>onto the canvas</a:t>
            </a: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27040115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487108"/>
          </a:xfrm>
        </p:spPr>
        <p:txBody>
          <a:bodyPr/>
          <a:lstStyle/>
          <a:p>
            <a:r>
              <a:rPr lang="en-US" sz="1800" dirty="0">
                <a:sym typeface="Wingdings" panose="05000000000000000000" pitchFamily="2" charset="2"/>
              </a:rPr>
              <a:t>Under Machine Learning  Train, drag </a:t>
            </a:r>
            <a:r>
              <a:rPr lang="en-US" sz="1800" b="1" dirty="0">
                <a:sym typeface="Wingdings" panose="05000000000000000000" pitchFamily="2" charset="2"/>
              </a:rPr>
              <a:t>Train Model </a:t>
            </a:r>
            <a:r>
              <a:rPr lang="en-US" sz="1800" dirty="0">
                <a:sym typeface="Wingdings" panose="05000000000000000000" pitchFamily="2" charset="2"/>
              </a:rPr>
              <a:t>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Click on the column name text box and choose </a:t>
            </a:r>
            <a:r>
              <a:rPr lang="en-US" sz="1800" b="1" dirty="0">
                <a:sym typeface="Wingdings" panose="05000000000000000000" pitchFamily="2" charset="2"/>
              </a:rPr>
              <a:t>outcome</a:t>
            </a:r>
            <a:r>
              <a:rPr lang="en-US" sz="1800" dirty="0">
                <a:sym typeface="Wingdings" panose="05000000000000000000" pitchFamily="2" charset="2"/>
              </a:rPr>
              <a:t> </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107007025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a:t>
            </a:r>
            <a:r>
              <a:rPr lang="en-US" sz="1800" b="1" dirty="0">
                <a:sym typeface="Wingdings" panose="05000000000000000000" pitchFamily="2" charset="2"/>
              </a:rPr>
              <a:t>Score Model </a:t>
            </a:r>
            <a:r>
              <a:rPr lang="en-US" sz="1800" dirty="0">
                <a:sym typeface="Wingdings" panose="05000000000000000000" pitchFamily="2" charset="2"/>
              </a:rPr>
              <a:t>onto the canvas</a:t>
            </a:r>
          </a:p>
          <a:p>
            <a:r>
              <a:rPr lang="en-US" sz="1800" dirty="0">
                <a:sym typeface="Wingdings" panose="05000000000000000000" pitchFamily="2" charset="2"/>
              </a:rPr>
              <a:t>Connect it to the second Split Data output and to the trained model</a:t>
            </a:r>
          </a:p>
          <a:p>
            <a:r>
              <a:rPr lang="en-US" sz="1800" dirty="0">
                <a:sym typeface="Wingdings" panose="05000000000000000000" pitchFamily="2" charset="2"/>
              </a:rPr>
              <a:t>Under Machine Learning  Evaluate, drag </a:t>
            </a:r>
            <a:r>
              <a:rPr lang="en-US" sz="1800" b="1" dirty="0">
                <a:sym typeface="Wingdings" panose="05000000000000000000" pitchFamily="2" charset="2"/>
              </a:rPr>
              <a:t>Evaluate Model</a:t>
            </a:r>
            <a:r>
              <a:rPr lang="en-US" sz="1800" dirty="0">
                <a:sym typeface="Wingdings" panose="05000000000000000000" pitchFamily="2" charset="2"/>
              </a:rPr>
              <a:t>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a:t>
            </a:r>
            <a:r>
              <a:rPr lang="en-US" sz="1800" b="1" dirty="0">
                <a:sym typeface="Wingdings" panose="05000000000000000000" pitchFamily="2" charset="2"/>
              </a:rPr>
              <a:t>Run</a:t>
            </a:r>
          </a:p>
        </p:txBody>
      </p:sp>
      <p:pic>
        <p:nvPicPr>
          <p:cNvPr id="8" name="Picture Placeholder 7"/>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389878462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0.609. Your figure will be slightly different because of randomness in the simulator.</a:t>
            </a:r>
          </a:p>
          <a:p>
            <a:r>
              <a:rPr lang="en-US" sz="1800" i="1" dirty="0"/>
              <a:t>In the simplest interpretation, if 50% of customers would want each of the two offers, machine learning allows us to predict the correct offer for 60.9%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pic>
        <p:nvPicPr>
          <p:cNvPr id="6" name="Picture Placeholder 5"/>
          <p:cNvPicPr>
            <a:picLocks noGrp="1" noChangeAspect="1"/>
          </p:cNvPicPr>
          <p:nvPr>
            <p:ph type="pic" sz="quarter" idx="10"/>
          </p:nvPr>
        </p:nvPicPr>
        <p:blipFill>
          <a:blip r:embed="rId2"/>
          <a:srcRect t="71" b="71"/>
          <a:stretch>
            <a:fillRect/>
          </a:stretch>
        </p:blipFill>
        <p:spPr>
          <a:prstGeom prst="rect">
            <a:avLst/>
          </a:prstGeom>
        </p:spPr>
      </p:pic>
    </p:spTree>
    <p:extLst>
      <p:ext uri="{BB962C8B-B14F-4D97-AF65-F5344CB8AC3E}">
        <p14:creationId xmlns:p14="http://schemas.microsoft.com/office/powerpoint/2010/main" val="38692228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2" y="1211287"/>
            <a:ext cx="3566121" cy="5841599"/>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a:t>
            </a:r>
            <a:r>
              <a:rPr lang="en-US" sz="1800" b="1" dirty="0"/>
              <a:t>Set up Web Service </a:t>
            </a:r>
            <a:r>
              <a:rPr lang="en-US" sz="1800" dirty="0">
                <a:sym typeface="Wingdings" panose="05000000000000000000" pitchFamily="2" charset="2"/>
              </a:rPr>
              <a:t> </a:t>
            </a:r>
            <a:r>
              <a:rPr lang="en-US" sz="1800" b="1" dirty="0">
                <a:sym typeface="Wingdings" panose="05000000000000000000" pitchFamily="2" charset="2"/>
              </a:rPr>
              <a:t>Predictive Web Service</a:t>
            </a:r>
          </a:p>
          <a:p>
            <a:r>
              <a:rPr lang="en-US" sz="1800" dirty="0">
                <a:sym typeface="Wingdings" panose="05000000000000000000" pitchFamily="2" charset="2"/>
              </a:rPr>
              <a:t>Change the connection from Web service input to go to Score Model, rather than Edit Metadata.  Delete and reconnect…</a:t>
            </a:r>
          </a:p>
          <a:p>
            <a:r>
              <a:rPr lang="en-US" sz="1800" dirty="0">
                <a:sym typeface="Wingdings" panose="05000000000000000000" pitchFamily="2" charset="2"/>
              </a:rPr>
              <a:t>Click </a:t>
            </a:r>
            <a:r>
              <a:rPr lang="en-US" sz="1800" b="1" dirty="0">
                <a:sym typeface="Wingdings" panose="05000000000000000000" pitchFamily="2" charset="2"/>
              </a:rPr>
              <a:t>RUN</a:t>
            </a:r>
          </a:p>
          <a:p>
            <a:r>
              <a:rPr lang="en-US" sz="1800" dirty="0"/>
              <a:t>Click </a:t>
            </a:r>
            <a:r>
              <a:rPr lang="en-US" sz="1800" b="1" dirty="0"/>
              <a:t>DEPLOY WEB SERVICE </a:t>
            </a:r>
            <a:r>
              <a:rPr lang="en-US" sz="1800" dirty="0"/>
              <a:t>&gt; </a:t>
            </a:r>
            <a:r>
              <a:rPr lang="en-US" sz="1800" b="1" dirty="0"/>
              <a:t>Deploy Web Service New</a:t>
            </a:r>
          </a:p>
          <a:p>
            <a:r>
              <a:rPr lang="en-US" sz="1800" dirty="0"/>
              <a:t>Choose Price Plan (cisbot00amlPlan) created along with the AML workspace</a:t>
            </a:r>
          </a:p>
          <a:p>
            <a:r>
              <a:rPr lang="en-US" sz="1800" dirty="0"/>
              <a:t>Click </a:t>
            </a:r>
            <a:r>
              <a:rPr lang="en-US" sz="1800" b="1" dirty="0"/>
              <a:t>Deploy</a:t>
            </a:r>
          </a:p>
          <a:p>
            <a:endParaRPr lang="en-GB" dirty="0"/>
          </a:p>
        </p:txBody>
      </p:sp>
      <p:pic>
        <p:nvPicPr>
          <p:cNvPr id="5" name="Picture Placeholder 4"/>
          <p:cNvPicPr>
            <a:picLocks noGrp="1" noChangeAspect="1"/>
          </p:cNvPicPr>
          <p:nvPr>
            <p:ph type="pic" sz="quarter" idx="10"/>
          </p:nvPr>
        </p:nvPicPr>
        <p:blipFill>
          <a:blip r:embed="rId2"/>
          <a:srcRect l="234" r="234"/>
          <a:stretch>
            <a:fillRect/>
          </a:stretch>
        </p:blipFill>
        <p:spPr>
          <a:prstGeom prst="rect">
            <a:avLst/>
          </a:prstGeom>
        </p:spPr>
      </p:pic>
    </p:spTree>
    <p:extLst>
      <p:ext uri="{BB962C8B-B14F-4D97-AF65-F5344CB8AC3E}">
        <p14:creationId xmlns:p14="http://schemas.microsoft.com/office/powerpoint/2010/main" val="29646118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(1/5)</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(2/5)</a:t>
            </a:r>
            <a:endParaRPr lang="en-GB" sz="2400" dirty="0"/>
          </a:p>
        </p:txBody>
      </p:sp>
      <p:sp>
        <p:nvSpPr>
          <p:cNvPr id="4" name="Content Placeholder 3"/>
          <p:cNvSpPr>
            <a:spLocks noGrp="1"/>
          </p:cNvSpPr>
          <p:nvPr>
            <p:ph sz="quarter" idx="11"/>
          </p:nvPr>
        </p:nvSpPr>
        <p:spPr>
          <a:xfrm>
            <a:off x="183263" y="1394165"/>
            <a:ext cx="3566121" cy="1181862"/>
          </a:xfrm>
        </p:spPr>
        <p:txBody>
          <a:bodyPr/>
          <a:lstStyle/>
          <a:p>
            <a:r>
              <a:rPr lang="en-US" sz="1800" dirty="0"/>
              <a:t>Copy the Primary Key and Request-Response URI.  Save it somewhere.  You’ll need it for the next step.</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81862"/>
          </a:xfrm>
        </p:spPr>
        <p:txBody>
          <a:bodyPr/>
          <a:lstStyle/>
          <a:p>
            <a:r>
              <a:rPr lang="en-US" sz="2400" dirty="0"/>
              <a:t>Integrate Azure ML web service with your Bot (3/5)</a:t>
            </a:r>
            <a:endParaRPr lang="en-GB" sz="2400" dirty="0"/>
          </a:p>
        </p:txBody>
      </p:sp>
      <p:sp>
        <p:nvSpPr>
          <p:cNvPr id="4" name="Content Placeholder 3"/>
          <p:cNvSpPr>
            <a:spLocks noGrp="1"/>
          </p:cNvSpPr>
          <p:nvPr>
            <p:ph sz="quarter" idx="11"/>
          </p:nvPr>
        </p:nvSpPr>
        <p:spPr>
          <a:xfrm>
            <a:off x="183263" y="1394165"/>
            <a:ext cx="3474681" cy="3591752"/>
          </a:xfrm>
        </p:spPr>
        <p:txBody>
          <a:bodyPr/>
          <a:lstStyle/>
          <a:p>
            <a:pPr marL="0" indent="0">
              <a:buNone/>
            </a:pPr>
            <a:r>
              <a:rPr lang="en-US" sz="1800" i="1" dirty="0"/>
              <a:t>Provide the AML web service URL and API key</a:t>
            </a:r>
          </a:p>
          <a:p>
            <a:r>
              <a:rPr lang="en-US" sz="1800" dirty="0"/>
              <a:t>Return to Visual Studio Solution.</a:t>
            </a:r>
          </a:p>
          <a:p>
            <a:r>
              <a:rPr lang="en-US" sz="1800" dirty="0"/>
              <a:t>Open </a:t>
            </a:r>
            <a:r>
              <a:rPr lang="en-US" sz="1800" b="1" dirty="0" err="1"/>
              <a:t>Web.config</a:t>
            </a:r>
            <a:r>
              <a:rPr lang="en-US" sz="1800" b="1" dirty="0"/>
              <a:t> </a:t>
            </a:r>
            <a:r>
              <a:rPr lang="en-US" sz="1800" dirty="0"/>
              <a:t>file and paste in the values for </a:t>
            </a:r>
            <a:r>
              <a:rPr lang="en-US" sz="1800" b="1" dirty="0" err="1"/>
              <a:t>AmlWebServiceUrl</a:t>
            </a:r>
            <a:r>
              <a:rPr lang="en-US" sz="1800" dirty="0"/>
              <a:t> and </a:t>
            </a:r>
            <a:r>
              <a:rPr lang="en-US" sz="1800" b="1" dirty="0" err="1"/>
              <a:t>AmlWebServiceApiKey</a:t>
            </a:r>
            <a:r>
              <a:rPr lang="en-US" sz="1800" dirty="0"/>
              <a:t>.  Remember to replace “&amp;” with “&amp;amp;” in the </a:t>
            </a:r>
            <a:r>
              <a:rPr lang="en-US" sz="1800" dirty="0" err="1"/>
              <a:t>AmlWebServiceUrl</a:t>
            </a:r>
            <a:r>
              <a:rPr lang="en-US" sz="1800" dirty="0"/>
              <a:t> setting value.</a:t>
            </a:r>
            <a:endParaRPr lang="en-US" sz="1800" b="1" dirty="0"/>
          </a:p>
          <a:p>
            <a:r>
              <a:rPr lang="en-US" sz="1800" dirty="0"/>
              <a:t>Click </a:t>
            </a:r>
            <a:r>
              <a:rPr lang="en-US" sz="1800" b="1" dirty="0"/>
              <a:t>Save</a:t>
            </a:r>
            <a:endParaRPr lang="en-GB" sz="1800" dirty="0"/>
          </a:p>
        </p:txBody>
      </p:sp>
      <p:pic>
        <p:nvPicPr>
          <p:cNvPr id="5" name="Picture 4"/>
          <p:cNvPicPr>
            <a:picLocks noChangeAspect="1"/>
          </p:cNvPicPr>
          <p:nvPr/>
        </p:nvPicPr>
        <p:blipFill>
          <a:blip r:embed="rId2"/>
          <a:stretch>
            <a:fillRect/>
          </a:stretch>
        </p:blipFill>
        <p:spPr>
          <a:xfrm>
            <a:off x="3881749" y="0"/>
            <a:ext cx="8554726" cy="69945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Update bot code to call AML web service instead of making random offers.</a:t>
            </a:r>
          </a:p>
          <a:p>
            <a:r>
              <a:rPr lang="en-US" sz="1800" dirty="0"/>
              <a:t>In Visual Studio Solution Explorer, open Dialogs/</a:t>
            </a:r>
            <a:r>
              <a:rPr lang="en-US" sz="1800" dirty="0" err="1"/>
              <a:t>BasicLuisDialog.cs</a:t>
            </a:r>
            <a:endParaRPr lang="en-US" sz="1800" dirty="0"/>
          </a:p>
          <a:p>
            <a:r>
              <a:rPr lang="en-US" sz="1800" dirty="0"/>
              <a:t>Go to line 84 and comment out the random offer.</a:t>
            </a:r>
          </a:p>
          <a:p>
            <a:r>
              <a:rPr lang="en-US" sz="1800" dirty="0"/>
              <a:t>Uncomment line 85, where it’s calling </a:t>
            </a:r>
            <a:r>
              <a:rPr lang="en-US" sz="1800" dirty="0" err="1"/>
              <a:t>GetOptimalOfferFromMLService</a:t>
            </a:r>
            <a:r>
              <a:rPr lang="en-US" sz="1800" dirty="0"/>
              <a:t> method.</a:t>
            </a:r>
          </a:p>
          <a:p>
            <a:r>
              <a:rPr lang="en-US" sz="1800" b="1" dirty="0"/>
              <a:t>Rebuild Solution</a:t>
            </a:r>
          </a:p>
        </p:txBody>
      </p:sp>
      <p:pic>
        <p:nvPicPr>
          <p:cNvPr id="3" name="Picture 2"/>
          <p:cNvPicPr>
            <a:picLocks noChangeAspect="1"/>
          </p:cNvPicPr>
          <p:nvPr/>
        </p:nvPicPr>
        <p:blipFill>
          <a:blip r:embed="rId2"/>
          <a:stretch>
            <a:fillRect/>
          </a:stretch>
        </p:blipFill>
        <p:spPr>
          <a:xfrm>
            <a:off x="3873826" y="0"/>
            <a:ext cx="8562263" cy="699452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(5/5)</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Publish your changes to Azure API App.</a:t>
            </a:r>
          </a:p>
          <a:p>
            <a:r>
              <a:rPr lang="en-US" sz="1800" dirty="0"/>
              <a:t>Right-click on project name and choose </a:t>
            </a:r>
            <a:r>
              <a:rPr lang="en-US" sz="1800" b="1" dirty="0"/>
              <a:t>Publish…</a:t>
            </a:r>
            <a:endParaRPr lang="en-US" sz="1800" dirty="0"/>
          </a:p>
          <a:p>
            <a:r>
              <a:rPr lang="en-US" sz="1800" dirty="0"/>
              <a:t>Click </a:t>
            </a:r>
            <a:r>
              <a:rPr lang="en-US" sz="1800" b="1" dirty="0"/>
              <a:t>Publish</a:t>
            </a:r>
            <a:r>
              <a:rPr lang="en-US" sz="1800" dirty="0"/>
              <a:t> again to publish the code changes to your </a:t>
            </a:r>
            <a:r>
              <a:rPr lang="en-US" sz="1800" dirty="0" err="1"/>
              <a:t>cisbot</a:t>
            </a:r>
            <a:r>
              <a:rPr lang="en-US" sz="1800" dirty="0"/>
              <a:t>[</a:t>
            </a:r>
            <a:r>
              <a:rPr lang="en-US" sz="1800" dirty="0" err="1"/>
              <a:t>nn</a:t>
            </a:r>
            <a:r>
              <a:rPr lang="en-US" sz="1800" dirty="0"/>
              <a:t>]</a:t>
            </a:r>
            <a:r>
              <a:rPr lang="en-US" sz="1800" dirty="0" err="1"/>
              <a:t>apiapp</a:t>
            </a:r>
            <a:endParaRPr lang="en-US" sz="1800" dirty="0"/>
          </a:p>
          <a:p>
            <a:r>
              <a:rPr lang="en-US" sz="1800" dirty="0"/>
              <a:t>Test your new code changes either in Skype or with Bot Framework Emulator.</a:t>
            </a:r>
          </a:p>
        </p:txBody>
      </p:sp>
      <p:pic>
        <p:nvPicPr>
          <p:cNvPr id="5" name="Picture 4"/>
          <p:cNvPicPr>
            <a:picLocks noChangeAspect="1"/>
          </p:cNvPicPr>
          <p:nvPr/>
        </p:nvPicPr>
        <p:blipFill>
          <a:blip r:embed="rId2"/>
          <a:stretch>
            <a:fillRect/>
          </a:stretch>
        </p:blipFill>
        <p:spPr>
          <a:xfrm>
            <a:off x="3877594" y="0"/>
            <a:ext cx="8558495" cy="6994525"/>
          </a:xfrm>
          <a:prstGeom prst="rect">
            <a:avLst/>
          </a:prstGeom>
        </p:spPr>
      </p:pic>
    </p:spTree>
    <p:extLst>
      <p:ext uri="{BB962C8B-B14F-4D97-AF65-F5344CB8AC3E}">
        <p14:creationId xmlns:p14="http://schemas.microsoft.com/office/powerpoint/2010/main" val="197615915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78443" y="1302726"/>
            <a:ext cx="3566121" cy="6084743"/>
          </a:xfrm>
        </p:spPr>
        <p:txBody>
          <a:bodyPr/>
          <a:lstStyle/>
          <a:p>
            <a:pPr marL="0" indent="0">
              <a:buNone/>
            </a:pPr>
            <a:r>
              <a:rPr lang="en-US" sz="1800" i="1" dirty="0"/>
              <a:t>Create a Data Warehouse to store structured data extracted from messages.</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Databases</a:t>
            </a:r>
            <a:r>
              <a:rPr lang="en-US" sz="1800" dirty="0">
                <a:sym typeface="Wingdings" panose="05000000000000000000" pitchFamily="2" charset="2"/>
              </a:rPr>
              <a:t>  </a:t>
            </a:r>
            <a:r>
              <a:rPr lang="en-US" sz="1800" b="1" dirty="0">
                <a:sym typeface="Wingdings" panose="05000000000000000000" pitchFamily="2" charset="2"/>
              </a:rPr>
              <a:t>SQL Data Warehouse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[00]</a:t>
            </a:r>
            <a:r>
              <a:rPr lang="en-US" sz="1800" b="1" dirty="0" err="1">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existing resource group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p>
          <a:p>
            <a:r>
              <a:rPr lang="en-US" sz="1800" dirty="0"/>
              <a:t>Under </a:t>
            </a:r>
            <a:r>
              <a:rPr lang="en-US" sz="1800" b="1" dirty="0"/>
              <a:t>Server</a:t>
            </a:r>
            <a:r>
              <a:rPr lang="en-US" sz="1800" dirty="0"/>
              <a:t>, select </a:t>
            </a:r>
            <a:r>
              <a:rPr lang="en-US" sz="1800" b="1" dirty="0"/>
              <a:t>Create a new server</a:t>
            </a:r>
          </a:p>
          <a:p>
            <a:r>
              <a:rPr lang="en-US" sz="1800" dirty="0"/>
              <a:t>Enter a unique name (</a:t>
            </a:r>
            <a:r>
              <a:rPr lang="en-US" sz="1800" b="1" dirty="0" err="1"/>
              <a:t>cisbot</a:t>
            </a:r>
            <a:r>
              <a:rPr lang="en-US" sz="1800" b="1" dirty="0"/>
              <a:t>[00]</a:t>
            </a:r>
            <a:r>
              <a:rPr lang="en-US" sz="1800" b="1" dirty="0" err="1"/>
              <a:t>sqlsvr</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Leave location at West US</a:t>
            </a:r>
          </a:p>
          <a:p>
            <a:r>
              <a:rPr lang="en-US" sz="1800" dirty="0"/>
              <a:t>Click </a:t>
            </a:r>
            <a:r>
              <a:rPr lang="en-US" sz="1800" b="1" dirty="0"/>
              <a:t>Select</a:t>
            </a:r>
          </a:p>
          <a:p>
            <a:endParaRPr lang="en-US" sz="1800" dirty="0"/>
          </a:p>
          <a:p>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6518858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541961"/>
          </a:xfrm>
        </p:spPr>
        <p:txBody>
          <a:bodyPr/>
          <a:lstStyle/>
          <a:p>
            <a:r>
              <a:rPr lang="en-US" sz="1800" dirty="0"/>
              <a:t>Under Performance, select 100</a:t>
            </a:r>
          </a:p>
          <a:p>
            <a:r>
              <a:rPr lang="en-US" sz="1800" dirty="0"/>
              <a:t>Click </a:t>
            </a:r>
            <a:r>
              <a:rPr lang="en-US" sz="1800" b="1" dirty="0"/>
              <a:t>Create</a:t>
            </a:r>
          </a:p>
          <a:p>
            <a:r>
              <a:rPr lang="en-US" sz="1800" dirty="0"/>
              <a:t>Wait for deployment to complete successfully.</a:t>
            </a:r>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09414914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In Visual Studio, Open the </a:t>
            </a:r>
            <a:r>
              <a:rPr lang="en-US" sz="1800" b="1" dirty="0"/>
              <a:t>SQL Server Object Explorer</a:t>
            </a:r>
            <a:r>
              <a:rPr lang="en-US" sz="1800" dirty="0"/>
              <a:t>, under the View menu</a:t>
            </a:r>
          </a:p>
          <a:p>
            <a:r>
              <a:rPr lang="en-US" sz="1800" dirty="0"/>
              <a:t>Right click </a:t>
            </a:r>
            <a:r>
              <a:rPr lang="en-US" sz="1800" b="1" dirty="0"/>
              <a:t>SQL Server </a:t>
            </a:r>
            <a:r>
              <a:rPr lang="en-US" sz="1800" dirty="0">
                <a:sym typeface="Wingdings" panose="05000000000000000000" pitchFamily="2" charset="2"/>
              </a:rPr>
              <a:t> </a:t>
            </a:r>
            <a:r>
              <a:rPr lang="en-US" sz="1800" b="1" dirty="0">
                <a:sym typeface="Wingdings" panose="05000000000000000000" pitchFamily="2" charset="2"/>
              </a:rPr>
              <a:t>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9" name="Picture 8"/>
          <p:cNvPicPr>
            <a:picLocks noChangeAspect="1"/>
          </p:cNvPicPr>
          <p:nvPr/>
        </p:nvPicPr>
        <p:blipFill>
          <a:blip r:embed="rId3"/>
          <a:stretch>
            <a:fillRect/>
          </a:stretch>
        </p:blipFill>
        <p:spPr>
          <a:xfrm>
            <a:off x="7041188" y="382978"/>
            <a:ext cx="4262211" cy="576601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211287"/>
            <a:ext cx="3931877" cy="2899255"/>
          </a:xfrm>
        </p:spPr>
        <p:txBody>
          <a:bodyPr/>
          <a:lstStyle/>
          <a:p>
            <a:r>
              <a:rPr lang="en-US" sz="1800" dirty="0"/>
              <a:t>Right-click your SQL Server instance in the SQL Server Object Explorer View</a:t>
            </a:r>
          </a:p>
          <a:p>
            <a:r>
              <a:rPr lang="en-US" sz="1800" dirty="0"/>
              <a:t>Click </a:t>
            </a:r>
            <a:r>
              <a:rPr lang="en-US" sz="1800" b="1" dirty="0"/>
              <a:t>New Query</a:t>
            </a:r>
            <a:r>
              <a:rPr lang="en-US" sz="1800" dirty="0"/>
              <a:t>…</a:t>
            </a:r>
          </a:p>
          <a:p>
            <a:r>
              <a:rPr lang="en-US" sz="1800" dirty="0"/>
              <a:t>Select your SQL DW database (</a:t>
            </a:r>
            <a:r>
              <a:rPr lang="en-US" sz="1800" b="1" dirty="0" err="1"/>
              <a:t>cisbot</a:t>
            </a:r>
            <a:r>
              <a:rPr lang="en-US" sz="1800" b="1" dirty="0"/>
              <a:t>[</a:t>
            </a:r>
            <a:r>
              <a:rPr lang="en-US" sz="1800" b="1" dirty="0" err="1"/>
              <a:t>nn</a:t>
            </a:r>
            <a:r>
              <a:rPr lang="en-US" sz="1800" b="1" dirty="0"/>
              <a:t>]</a:t>
            </a:r>
            <a:r>
              <a:rPr lang="en-US" sz="1800" b="1" dirty="0" err="1"/>
              <a:t>dw</a:t>
            </a:r>
            <a:r>
              <a:rPr lang="en-US" sz="1800" dirty="0"/>
              <a:t>) in the drop-down menu</a:t>
            </a:r>
          </a:p>
          <a:p>
            <a:r>
              <a:rPr lang="en-US" sz="1800" dirty="0"/>
              <a:t>Paste the following DDL query in the editor</a:t>
            </a:r>
          </a:p>
          <a:p>
            <a:r>
              <a:rPr lang="en-US" sz="1800" dirty="0"/>
              <a:t>Press </a:t>
            </a:r>
            <a:r>
              <a:rPr lang="en-US" sz="1800" b="1" dirty="0"/>
              <a:t>Execute</a:t>
            </a:r>
            <a:endParaRPr lang="en-GB" sz="1800" b="1"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7" name="Picture 6"/>
          <p:cNvPicPr>
            <a:picLocks noChangeAspect="1"/>
          </p:cNvPicPr>
          <p:nvPr/>
        </p:nvPicPr>
        <p:blipFill>
          <a:blip r:embed="rId2"/>
          <a:stretch>
            <a:fillRect/>
          </a:stretch>
        </p:blipFill>
        <p:spPr>
          <a:xfrm>
            <a:off x="4846652" y="0"/>
            <a:ext cx="7573216" cy="6174469"/>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car </a:t>
            </a:r>
            <a:r>
              <a:rPr lang="en-US" sz="2800"/>
              <a:t>model.</a:t>
            </a:r>
            <a:endParaRPr lang="en-US" sz="2800" dirty="0"/>
          </a:p>
        </p:txBody>
      </p:sp>
      <p:pic>
        <p:nvPicPr>
          <p:cNvPr id="4" name="Picture 3"/>
          <p:cNvPicPr>
            <a:picLocks noChangeAspect="1"/>
          </p:cNvPicPr>
          <p:nvPr/>
        </p:nvPicPr>
        <p:blipFill>
          <a:blip r:embed="rId2"/>
          <a:stretch>
            <a:fillRect/>
          </a:stretch>
        </p:blipFill>
        <p:spPr>
          <a:xfrm>
            <a:off x="3532188" y="3771579"/>
            <a:ext cx="5372100" cy="2724150"/>
          </a:xfrm>
          <a:prstGeom prst="rect">
            <a:avLst/>
          </a:prstGeom>
        </p:spPr>
      </p:pic>
    </p:spTree>
    <p:extLst>
      <p:ext uri="{BB962C8B-B14F-4D97-AF65-F5344CB8AC3E}">
        <p14:creationId xmlns:p14="http://schemas.microsoft.com/office/powerpoint/2010/main" val="170579396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(1/9)</a:t>
            </a:r>
            <a:br>
              <a:rPr lang="en-US" sz="2400" dirty="0"/>
            </a:br>
            <a:r>
              <a:rPr lang="en-US" sz="1800" dirty="0"/>
              <a:t>320-create-data-factory.ps1</a:t>
            </a:r>
            <a:endParaRPr lang="en-GB" sz="2400" dirty="0"/>
          </a:p>
        </p:txBody>
      </p:sp>
      <p:sp>
        <p:nvSpPr>
          <p:cNvPr id="4" name="Content Placeholder 3"/>
          <p:cNvSpPr>
            <a:spLocks noGrp="1"/>
          </p:cNvSpPr>
          <p:nvPr>
            <p:ph sz="quarter" idx="11"/>
          </p:nvPr>
        </p:nvSpPr>
        <p:spPr>
          <a:xfrm>
            <a:off x="183263" y="1394165"/>
            <a:ext cx="3566121" cy="4699748"/>
          </a:xfrm>
        </p:spPr>
        <p:txBody>
          <a:bodyPr/>
          <a:lstStyle/>
          <a:p>
            <a:pPr marL="0" indent="0">
              <a:buNone/>
            </a:pPr>
            <a:r>
              <a:rPr lang="en-US" sz="1800" i="1" dirty="0"/>
              <a:t>Create a Data Factory pipeline to orchestrate data movement and transformation (using U-SQL jobs).</a:t>
            </a:r>
          </a:p>
          <a:p>
            <a:r>
              <a:rPr lang="en-US" sz="1800" dirty="0"/>
              <a:t>Go to </a:t>
            </a:r>
            <a:r>
              <a:rPr lang="en-US" sz="1800" b="1" dirty="0"/>
              <a:t>New</a:t>
            </a:r>
            <a:r>
              <a:rPr lang="en-US" sz="1800" dirty="0"/>
              <a:t>, search for “</a:t>
            </a:r>
            <a:r>
              <a:rPr lang="en-US" sz="1800" b="1" dirty="0"/>
              <a:t>Data Factory</a:t>
            </a:r>
            <a:r>
              <a:rPr lang="en-US" sz="1800" dirty="0"/>
              <a:t>”, click </a:t>
            </a:r>
            <a:r>
              <a:rPr lang="en-US" sz="1800" b="1" dirty="0"/>
              <a:t>Data Factory</a:t>
            </a:r>
            <a:r>
              <a:rPr lang="en-US" sz="1800" dirty="0"/>
              <a:t>, </a:t>
            </a:r>
            <a:r>
              <a:rPr lang="en-US" sz="1800" b="1" dirty="0"/>
              <a:t>Create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a:t>
            </a:r>
            <a:r>
              <a:rPr lang="en-US" sz="1800" b="1" dirty="0" err="1">
                <a:sym typeface="Wingdings" panose="05000000000000000000" pitchFamily="2" charset="2"/>
              </a:rPr>
              <a:t>nn</a:t>
            </a:r>
            <a:r>
              <a:rPr lang="en-US" sz="1800" b="1" dirty="0">
                <a:sym typeface="Wingdings" panose="05000000000000000000" pitchFamily="2" charset="2"/>
              </a:rPr>
              <a:t>]</a:t>
            </a:r>
            <a:r>
              <a:rPr lang="en-US" sz="1800" b="1"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existing resource group</a:t>
            </a:r>
          </a:p>
          <a:p>
            <a:r>
              <a:rPr lang="en-US" sz="1800" dirty="0"/>
              <a:t>Select a location</a:t>
            </a:r>
            <a:r>
              <a:rPr lang="en-GB" sz="1800" dirty="0"/>
              <a:t>. Note that the region does not need to match the region where your data is located but for this lab</a:t>
            </a:r>
            <a:r>
              <a:rPr lang="en-GB" sz="1800"/>
              <a:t>, choose </a:t>
            </a:r>
            <a:r>
              <a:rPr lang="en-GB" sz="1800" b="1"/>
              <a:t>West US</a:t>
            </a:r>
            <a:endParaRPr lang="en-US" sz="1800" dirty="0">
              <a:sym typeface="Wingdings" panose="05000000000000000000" pitchFamily="2" charset="2"/>
            </a:endParaRPr>
          </a:p>
          <a:p>
            <a:r>
              <a:rPr lang="en-US" sz="1800" dirty="0">
                <a:sym typeface="Wingdings" panose="05000000000000000000" pitchFamily="2" charset="2"/>
              </a:rPr>
              <a:t>Click </a:t>
            </a:r>
            <a:r>
              <a:rPr lang="en-US" sz="1800" b="1" dirty="0">
                <a:sym typeface="Wingdings" panose="05000000000000000000" pitchFamily="2" charset="2"/>
              </a:rPr>
              <a:t>Create</a:t>
            </a:r>
            <a:endParaRPr lang="en-GB" sz="1800" dirty="0"/>
          </a:p>
        </p:txBody>
      </p:sp>
      <p:pic>
        <p:nvPicPr>
          <p:cNvPr id="8" name="Picture Placeholder 7"/>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54744446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(2/9)</a:t>
            </a:r>
            <a:endParaRPr lang="en-GB" sz="2400" dirty="0"/>
          </a:p>
        </p:txBody>
      </p:sp>
      <p:sp>
        <p:nvSpPr>
          <p:cNvPr id="4" name="Content Placeholder 3"/>
          <p:cNvSpPr>
            <a:spLocks noGrp="1"/>
          </p:cNvSpPr>
          <p:nvPr>
            <p:ph sz="quarter" idx="11"/>
          </p:nvPr>
        </p:nvSpPr>
        <p:spPr>
          <a:xfrm>
            <a:off x="183263" y="1394165"/>
            <a:ext cx="3566121" cy="2400657"/>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a:t>
            </a:r>
            <a:r>
              <a:rPr lang="en-US" sz="1800" b="1" dirty="0">
                <a:sym typeface="Wingdings" panose="05000000000000000000" pitchFamily="2" charset="2"/>
              </a:rPr>
              <a:t>File</a:t>
            </a:r>
            <a:r>
              <a:rPr lang="en-US" sz="1800" dirty="0">
                <a:sym typeface="Wingdings" panose="05000000000000000000" pitchFamily="2" charset="2"/>
              </a:rPr>
              <a:t>  </a:t>
            </a:r>
            <a:r>
              <a:rPr lang="en-US" sz="1800" b="1" dirty="0">
                <a:sym typeface="Wingdings" panose="05000000000000000000" pitchFamily="2" charset="2"/>
              </a:rPr>
              <a:t>New</a:t>
            </a:r>
            <a:r>
              <a:rPr lang="en-US" sz="1800" dirty="0">
                <a:sym typeface="Wingdings" panose="05000000000000000000" pitchFamily="2" charset="2"/>
              </a:rPr>
              <a:t>  </a:t>
            </a:r>
            <a:r>
              <a:rPr lang="en-US" sz="1800" b="1" dirty="0">
                <a:sym typeface="Wingdings" panose="05000000000000000000" pitchFamily="2" charset="2"/>
              </a:rPr>
              <a:t>Project</a:t>
            </a:r>
          </a:p>
          <a:p>
            <a:r>
              <a:rPr lang="en-US" sz="1800" dirty="0">
                <a:sym typeface="Wingdings" panose="05000000000000000000" pitchFamily="2" charset="2"/>
              </a:rPr>
              <a:t>Select </a:t>
            </a:r>
            <a:r>
              <a:rPr lang="en-US" sz="1800" b="1" dirty="0">
                <a:sym typeface="Wingdings" panose="05000000000000000000" pitchFamily="2" charset="2"/>
              </a:rPr>
              <a:t>Data Factory </a:t>
            </a:r>
            <a:r>
              <a:rPr lang="en-US" sz="1800" dirty="0">
                <a:sym typeface="Wingdings" panose="05000000000000000000" pitchFamily="2" charset="2"/>
              </a:rPr>
              <a:t> </a:t>
            </a:r>
            <a:r>
              <a:rPr lang="en-US" sz="1800" b="1" dirty="0">
                <a:sym typeface="Wingdings" panose="05000000000000000000" pitchFamily="2" charset="2"/>
              </a:rPr>
              <a:t>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a:t>
            </a:r>
            <a:r>
              <a:rPr lang="en-US" sz="1800" b="1" dirty="0">
                <a:sym typeface="Wingdings" panose="05000000000000000000" pitchFamily="2" charset="2"/>
              </a:rPr>
              <a:t>OK</a:t>
            </a:r>
            <a:endParaRPr lang="en-GB" sz="1800" b="1" dirty="0"/>
          </a:p>
        </p:txBody>
      </p:sp>
      <p:pic>
        <p:nvPicPr>
          <p:cNvPr id="3" name="Picture 2"/>
          <p:cNvPicPr>
            <a:picLocks noChangeAspect="1"/>
          </p:cNvPicPr>
          <p:nvPr/>
        </p:nvPicPr>
        <p:blipFill>
          <a:blip r:embed="rId2"/>
          <a:stretch>
            <a:fillRect/>
          </a:stretch>
        </p:blipFill>
        <p:spPr>
          <a:xfrm>
            <a:off x="4389457" y="1394165"/>
            <a:ext cx="7498060" cy="5197479"/>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(3/9)</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r>
              <a:rPr lang="en-US" sz="1800" dirty="0"/>
              <a:t>In the Solution Explorer view, right-click on your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Existing Item</a:t>
            </a:r>
            <a:r>
              <a:rPr lang="en-US" sz="1800" dirty="0">
                <a:sym typeface="Wingdings" panose="05000000000000000000" pitchFamily="2" charset="2"/>
              </a:rPr>
              <a:t>…</a:t>
            </a:r>
          </a:p>
          <a:p>
            <a:r>
              <a:rPr lang="en-US" sz="1800" dirty="0">
                <a:sym typeface="Wingdings" panose="05000000000000000000" pitchFamily="2" charset="2"/>
              </a:rPr>
              <a:t>Navigate to </a:t>
            </a:r>
            <a:r>
              <a:rPr lang="en-US" sz="1800" b="1" dirty="0">
                <a:sym typeface="Wingdings" panose="05000000000000000000" pitchFamily="2" charset="2"/>
              </a:rPr>
              <a:t>C:\Repos\next-best-offer-bot\Resources\DataFactory\Pipelines </a:t>
            </a:r>
            <a:r>
              <a:rPr lang="en-US" sz="1800" dirty="0">
                <a:sym typeface="Wingdings" panose="05000000000000000000" pitchFamily="2" charset="2"/>
              </a:rPr>
              <a:t>directory</a:t>
            </a:r>
          </a:p>
          <a:p>
            <a:r>
              <a:rPr lang="en-US" sz="1800" dirty="0">
                <a:sym typeface="Wingdings" panose="05000000000000000000" pitchFamily="2" charset="2"/>
              </a:rPr>
              <a:t>Select all files in this directory</a:t>
            </a:r>
          </a:p>
          <a:p>
            <a:r>
              <a:rPr lang="en-US" sz="1800" dirty="0">
                <a:sym typeface="Wingdings" panose="05000000000000000000" pitchFamily="2" charset="2"/>
              </a:rPr>
              <a:t>Click </a:t>
            </a:r>
            <a:r>
              <a:rPr lang="en-US" sz="1800" b="1" dirty="0">
                <a:sym typeface="Wingdings" panose="05000000000000000000" pitchFamily="2" charset="2"/>
              </a:rPr>
              <a:t>Add</a:t>
            </a:r>
            <a:endParaRPr lang="en-US" sz="1800"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3871673" y="0"/>
            <a:ext cx="8564802" cy="6994525"/>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(4/9)</a:t>
            </a:r>
            <a:endParaRPr lang="en-GB" sz="2400" dirty="0"/>
          </a:p>
        </p:txBody>
      </p:sp>
      <p:sp>
        <p:nvSpPr>
          <p:cNvPr id="4" name="Content Placeholder 3"/>
          <p:cNvSpPr>
            <a:spLocks noGrp="1"/>
          </p:cNvSpPr>
          <p:nvPr>
            <p:ph sz="quarter" idx="11"/>
          </p:nvPr>
        </p:nvSpPr>
        <p:spPr>
          <a:xfrm>
            <a:off x="183262" y="1083815"/>
            <a:ext cx="3566121" cy="3785652"/>
          </a:xfrm>
        </p:spPr>
        <p:txBody>
          <a:bodyPr/>
          <a:lstStyle/>
          <a:p>
            <a:r>
              <a:rPr lang="en-US" sz="1800" dirty="0"/>
              <a:t>In the Solution Explorer view, right-click on your data factory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New Item</a:t>
            </a:r>
            <a:r>
              <a:rPr lang="en-US" sz="1800" dirty="0">
                <a:sym typeface="Wingdings" panose="05000000000000000000" pitchFamily="2" charset="2"/>
              </a:rPr>
              <a:t>…</a:t>
            </a:r>
          </a:p>
          <a:p>
            <a:r>
              <a:rPr lang="en-US" sz="1800" dirty="0"/>
              <a:t>Perform this operation 4 times to create the resources as specified in the table below. Make sure you name the resources exactly as indicated.</a:t>
            </a:r>
          </a:p>
          <a:p>
            <a:r>
              <a:rPr lang="en-US" sz="1800" dirty="0"/>
              <a:t>Follow the wizard in creating these resources.  Accept the defaults and sign-in if required.</a:t>
            </a:r>
            <a:endParaRPr lang="en-GB" sz="1800" dirty="0"/>
          </a:p>
        </p:txBody>
      </p:sp>
      <p:graphicFrame>
        <p:nvGraphicFramePr>
          <p:cNvPr id="6" name="Table 5"/>
          <p:cNvGraphicFramePr>
            <a:graphicFrameLocks noGrp="1"/>
          </p:cNvGraphicFramePr>
          <p:nvPr>
            <p:extLst>
              <p:ext uri="{D42A27DB-BD31-4B8C-83A1-F6EECF244321}">
                <p14:modId xmlns:p14="http://schemas.microsoft.com/office/powerpoint/2010/main" val="578001179"/>
              </p:ext>
            </p:extLst>
          </p:nvPr>
        </p:nvGraphicFramePr>
        <p:xfrm>
          <a:off x="1006214" y="5025928"/>
          <a:ext cx="10149730" cy="1828800"/>
        </p:xfrm>
        <a:graphic>
          <a:graphicData uri="http://schemas.openxmlformats.org/drawingml/2006/table">
            <a:tbl>
              <a:tblPr firstRow="1" bandRow="1">
                <a:tableStyleId>{5C22544A-7EE6-4342-B048-85BDC9FD1C3A}</a:tableStyleId>
              </a:tblPr>
              <a:tblGrid>
                <a:gridCol w="5074865">
                  <a:extLst>
                    <a:ext uri="{9D8B030D-6E8A-4147-A177-3AD203B41FA5}">
                      <a16:colId xmlns:a16="http://schemas.microsoft.com/office/drawing/2014/main" val="3385703469"/>
                    </a:ext>
                  </a:extLst>
                </a:gridCol>
                <a:gridCol w="5074865">
                  <a:extLst>
                    <a:ext uri="{9D8B030D-6E8A-4147-A177-3AD203B41FA5}">
                      <a16:colId xmlns:a16="http://schemas.microsoft.com/office/drawing/2014/main" val="765031514"/>
                    </a:ext>
                  </a:extLst>
                </a:gridCol>
              </a:tblGrid>
              <a:tr h="352628">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52628">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DataLakeAnalyticsLinkedService.json</a:t>
                      </a:r>
                    </a:p>
                  </a:txBody>
                  <a:tcPr/>
                </a:tc>
                <a:extLst>
                  <a:ext uri="{0D108BD9-81ED-4DB2-BD59-A6C34878D82A}">
                    <a16:rowId xmlns:a16="http://schemas.microsoft.com/office/drawing/2014/main" val="2039149493"/>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a:t>
                      </a:r>
                      <a:r>
                        <a:rPr lang="en-GB" noProof="1">
                          <a:latin typeface="Lucida Console" panose="020B0609040504020204" pitchFamily="49" charset="0"/>
                        </a:rPr>
                        <a:t>.json</a:t>
                      </a:r>
                      <a:endParaRPr lang="en-GB" noProof="1">
                        <a:latin typeface="Lucida Console" panose="020B0609040504020204" pitchFamily="49" charset="0"/>
                      </a:endParaRPr>
                    </a:p>
                  </a:txBody>
                  <a:tcPr/>
                </a:tc>
                <a:extLst>
                  <a:ext uri="{0D108BD9-81ED-4DB2-BD59-A6C34878D82A}">
                    <a16:rowId xmlns:a16="http://schemas.microsoft.com/office/drawing/2014/main" val="857053342"/>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a:t>
                      </a:r>
                      <a:r>
                        <a:rPr lang="en-GB" noProof="1">
                          <a:latin typeface="Lucida Console" panose="020B0609040504020204" pitchFamily="49" charset="0"/>
                        </a:rPr>
                        <a:t>.json</a:t>
                      </a:r>
                      <a:endParaRPr lang="en-GB" noProof="1">
                        <a:latin typeface="Lucida Console" panose="020B0609040504020204" pitchFamily="49" charset="0"/>
                      </a:endParaRPr>
                    </a:p>
                  </a:txBody>
                  <a:tcPr/>
                </a:tc>
                <a:extLst>
                  <a:ext uri="{0D108BD9-81ED-4DB2-BD59-A6C34878D82A}">
                    <a16:rowId xmlns:a16="http://schemas.microsoft.com/office/drawing/2014/main" val="1276828552"/>
                  </a:ext>
                </a:extLst>
              </a:tr>
              <a:tr h="352628">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a:t>
                      </a:r>
                      <a:r>
                        <a:rPr lang="en-GB" noProof="1">
                          <a:latin typeface="Lucida Console" panose="020B0609040504020204" pitchFamily="49" charset="0"/>
                        </a:rPr>
                        <a:t>.json</a:t>
                      </a:r>
                      <a:endParaRPr lang="en-GB" noProof="1">
                        <a:latin typeface="Lucida Console" panose="020B0609040504020204" pitchFamily="49" charset="0"/>
                      </a:endParaRPr>
                    </a:p>
                  </a:txBody>
                  <a:tcPr/>
                </a:tc>
                <a:extLst>
                  <a:ext uri="{0D108BD9-81ED-4DB2-BD59-A6C34878D82A}">
                    <a16:rowId xmlns:a16="http://schemas.microsoft.com/office/drawing/2014/main" val="3707519527"/>
                  </a:ext>
                </a:extLst>
              </a:tr>
            </a:tbl>
          </a:graphicData>
        </a:graphic>
      </p:graphicFrame>
      <p:pic>
        <p:nvPicPr>
          <p:cNvPr id="3" name="Picture 2"/>
          <p:cNvPicPr>
            <a:picLocks noChangeAspect="1"/>
          </p:cNvPicPr>
          <p:nvPr/>
        </p:nvPicPr>
        <p:blipFill>
          <a:blip r:embed="rId2"/>
          <a:stretch>
            <a:fillRect/>
          </a:stretch>
        </p:blipFill>
        <p:spPr>
          <a:xfrm>
            <a:off x="4656208" y="360323"/>
            <a:ext cx="6499736" cy="4508524"/>
          </a:xfrm>
          <a:prstGeom prst="rect">
            <a:avLst/>
          </a:prstGeom>
        </p:spPr>
      </p:pic>
    </p:spTree>
    <p:extLst>
      <p:ext uri="{BB962C8B-B14F-4D97-AF65-F5344CB8AC3E}">
        <p14:creationId xmlns:p14="http://schemas.microsoft.com/office/powerpoint/2010/main" val="56575128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(5/9)</a:t>
            </a:r>
            <a:endParaRPr lang="en-GB" sz="2400" dirty="0"/>
          </a:p>
        </p:txBody>
      </p:sp>
      <p:sp>
        <p:nvSpPr>
          <p:cNvPr id="4" name="Content Placeholder 3"/>
          <p:cNvSpPr>
            <a:spLocks noGrp="1"/>
          </p:cNvSpPr>
          <p:nvPr>
            <p:ph sz="quarter" idx="11"/>
          </p:nvPr>
        </p:nvSpPr>
        <p:spPr>
          <a:xfrm>
            <a:off x="183262" y="1394165"/>
            <a:ext cx="4663389" cy="4752070"/>
          </a:xfrm>
        </p:spPr>
        <p:txBody>
          <a:bodyPr/>
          <a:lstStyle/>
          <a:p>
            <a:r>
              <a:rPr lang="en-US" sz="1800" dirty="0"/>
              <a:t>Double-click on the </a:t>
            </a:r>
            <a:r>
              <a:rPr lang="en-US" sz="1800" dirty="0" err="1"/>
              <a:t>SqlDwLinkedService.json</a:t>
            </a:r>
            <a:r>
              <a:rPr lang="en-US" sz="1800" dirty="0"/>
              <a:t> and update the </a:t>
            </a:r>
            <a:r>
              <a:rPr lang="en-US" sz="1800" dirty="0" err="1"/>
              <a:t>connectionString</a:t>
            </a:r>
            <a:r>
              <a:rPr lang="en-US" sz="1800" dirty="0"/>
              <a:t> with the appropriate values for:</a:t>
            </a:r>
          </a:p>
          <a:p>
            <a:pPr lvl="1"/>
            <a:r>
              <a:rPr lang="en-US" sz="1600" dirty="0"/>
              <a:t>&lt;</a:t>
            </a:r>
            <a:r>
              <a:rPr lang="en-US" sz="1600" dirty="0" err="1"/>
              <a:t>servername</a:t>
            </a:r>
            <a:r>
              <a:rPr lang="en-US" sz="1600" dirty="0"/>
              <a:t>&gt; - </a:t>
            </a:r>
            <a:r>
              <a:rPr lang="en-US" sz="1600" dirty="0" err="1"/>
              <a:t>cisbot</a:t>
            </a:r>
            <a:r>
              <a:rPr lang="en-US" sz="1600" dirty="0"/>
              <a:t>[</a:t>
            </a:r>
            <a:r>
              <a:rPr lang="en-US" sz="1600" dirty="0" err="1"/>
              <a:t>nn</a:t>
            </a:r>
            <a:r>
              <a:rPr lang="en-US" sz="1600" dirty="0"/>
              <a:t>]</a:t>
            </a:r>
            <a:r>
              <a:rPr lang="en-US" sz="1600" dirty="0" err="1"/>
              <a:t>sqlsvr</a:t>
            </a:r>
            <a:r>
              <a:rPr lang="en-US" sz="1600" dirty="0"/>
              <a:t> </a:t>
            </a:r>
          </a:p>
          <a:p>
            <a:pPr lvl="1"/>
            <a:r>
              <a:rPr lang="en-US" sz="1600" dirty="0"/>
              <a:t>&lt;</a:t>
            </a:r>
            <a:r>
              <a:rPr lang="en-US" sz="1600" dirty="0" err="1"/>
              <a:t>databasename</a:t>
            </a:r>
            <a:r>
              <a:rPr lang="en-US" sz="1600" dirty="0"/>
              <a:t>&gt; - </a:t>
            </a:r>
            <a:r>
              <a:rPr lang="en-US" sz="1600" dirty="0" err="1"/>
              <a:t>cisbot</a:t>
            </a:r>
            <a:r>
              <a:rPr lang="en-US" sz="1600" dirty="0"/>
              <a:t>[</a:t>
            </a:r>
            <a:r>
              <a:rPr lang="en-US" sz="1600" dirty="0" err="1"/>
              <a:t>nn</a:t>
            </a:r>
            <a:r>
              <a:rPr lang="en-US" sz="1600" dirty="0"/>
              <a:t>]</a:t>
            </a:r>
            <a:r>
              <a:rPr lang="en-US" sz="1600" dirty="0" err="1"/>
              <a:t>dw</a:t>
            </a:r>
            <a:endParaRPr lang="en-US" sz="1600" dirty="0"/>
          </a:p>
          <a:p>
            <a:pPr lvl="1"/>
            <a:r>
              <a:rPr lang="en-US" sz="1600" dirty="0"/>
              <a:t>&lt;password&gt; - your password</a:t>
            </a:r>
          </a:p>
          <a:p>
            <a:r>
              <a:rPr lang="en-US" sz="1800" dirty="0"/>
              <a:t>Double-click on </a:t>
            </a:r>
            <a:r>
              <a:rPr lang="en-US" sz="1800" dirty="0" err="1"/>
              <a:t>BlobLinkedService.json</a:t>
            </a:r>
            <a:r>
              <a:rPr lang="en-US" sz="1800" dirty="0"/>
              <a:t> and update the </a:t>
            </a:r>
            <a:r>
              <a:rPr lang="en-US" sz="1800" dirty="0" err="1"/>
              <a:t>connectionString</a:t>
            </a:r>
            <a:r>
              <a:rPr lang="en-US" sz="1800" dirty="0"/>
              <a:t> with appropriate values for:</a:t>
            </a:r>
          </a:p>
          <a:p>
            <a:pPr lvl="1"/>
            <a:r>
              <a:rPr lang="en-US" sz="1600" dirty="0"/>
              <a:t>&lt;</a:t>
            </a:r>
            <a:r>
              <a:rPr lang="en-US" sz="1600" dirty="0" err="1"/>
              <a:t>accountname</a:t>
            </a:r>
            <a:r>
              <a:rPr lang="en-US" sz="1600" dirty="0"/>
              <a:t>&gt; - </a:t>
            </a:r>
            <a:r>
              <a:rPr lang="en-US" sz="1600" dirty="0" err="1"/>
              <a:t>cisbot</a:t>
            </a:r>
            <a:r>
              <a:rPr lang="en-US" sz="1600" dirty="0"/>
              <a:t>[</a:t>
            </a:r>
            <a:r>
              <a:rPr lang="en-US" sz="1600" dirty="0" err="1"/>
              <a:t>nn</a:t>
            </a:r>
            <a:r>
              <a:rPr lang="en-US" sz="1600" dirty="0"/>
              <a:t>]storage</a:t>
            </a:r>
          </a:p>
          <a:p>
            <a:pPr lvl="1"/>
            <a:r>
              <a:rPr lang="en-US" sz="1600" dirty="0"/>
              <a:t>&lt;</a:t>
            </a:r>
            <a:r>
              <a:rPr lang="en-US" sz="1600" dirty="0" err="1"/>
              <a:t>accountkey</a:t>
            </a:r>
            <a:r>
              <a:rPr lang="en-US" sz="1600" dirty="0"/>
              <a:t>&gt;- storage account key</a:t>
            </a:r>
          </a:p>
          <a:p>
            <a:r>
              <a:rPr lang="en-US" sz="1800" b="1" dirty="0"/>
              <a:t>Save All</a:t>
            </a:r>
            <a:r>
              <a:rPr lang="en-US" sz="1800" dirty="0"/>
              <a:t> files</a:t>
            </a:r>
          </a:p>
          <a:p>
            <a:endParaRPr lang="en-US" sz="1800" i="1" dirty="0"/>
          </a:p>
          <a:p>
            <a:r>
              <a:rPr lang="en-US" sz="1800" i="1" dirty="0"/>
              <a:t>Note: In production environments, use Azure Key Vault to store sensitive information instead.</a:t>
            </a:r>
            <a:endParaRPr lang="en-GB" sz="1800" i="1" dirty="0"/>
          </a:p>
        </p:txBody>
      </p:sp>
      <p:pic>
        <p:nvPicPr>
          <p:cNvPr id="8" name="Picture 7"/>
          <p:cNvPicPr>
            <a:picLocks noChangeAspect="1"/>
          </p:cNvPicPr>
          <p:nvPr/>
        </p:nvPicPr>
        <p:blipFill>
          <a:blip r:embed="rId2"/>
          <a:stretch>
            <a:fillRect/>
          </a:stretch>
        </p:blipFill>
        <p:spPr>
          <a:xfrm>
            <a:off x="5120969" y="1394165"/>
            <a:ext cx="7041188" cy="1363903"/>
          </a:xfrm>
          <a:prstGeom prst="rect">
            <a:avLst/>
          </a:prstGeom>
        </p:spPr>
      </p:pic>
      <p:pic>
        <p:nvPicPr>
          <p:cNvPr id="9" name="Picture 8"/>
          <p:cNvPicPr>
            <a:picLocks noChangeAspect="1"/>
          </p:cNvPicPr>
          <p:nvPr/>
        </p:nvPicPr>
        <p:blipFill>
          <a:blip r:embed="rId3"/>
          <a:stretch>
            <a:fillRect/>
          </a:stretch>
        </p:blipFill>
        <p:spPr>
          <a:xfrm>
            <a:off x="5120970" y="3242347"/>
            <a:ext cx="7041188" cy="1494053"/>
          </a:xfrm>
          <a:prstGeom prst="rect">
            <a:avLst/>
          </a:prstGeom>
        </p:spPr>
      </p:pic>
    </p:spTree>
    <p:extLst>
      <p:ext uri="{BB962C8B-B14F-4D97-AF65-F5344CB8AC3E}">
        <p14:creationId xmlns:p14="http://schemas.microsoft.com/office/powerpoint/2010/main" val="69077691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(6/9)</a:t>
            </a:r>
            <a:endParaRPr lang="en-GB" sz="2400" dirty="0"/>
          </a:p>
        </p:txBody>
      </p:sp>
      <p:sp>
        <p:nvSpPr>
          <p:cNvPr id="4" name="Content Placeholder 3"/>
          <p:cNvSpPr>
            <a:spLocks noGrp="1"/>
          </p:cNvSpPr>
          <p:nvPr>
            <p:ph sz="quarter" idx="11"/>
          </p:nvPr>
        </p:nvSpPr>
        <p:spPr>
          <a:xfrm>
            <a:off x="183263" y="1394165"/>
            <a:ext cx="3566121" cy="3785652"/>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yesterday’s date in ISO 8601 format (2017-01-20).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(7/9)</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(8/9)</a:t>
            </a:r>
            <a:endParaRPr lang="en-GB" sz="2400" dirty="0"/>
          </a:p>
        </p:txBody>
      </p:sp>
      <p:sp>
        <p:nvSpPr>
          <p:cNvPr id="4" name="Content Placeholder 3"/>
          <p:cNvSpPr>
            <a:spLocks noGrp="1"/>
          </p:cNvSpPr>
          <p:nvPr>
            <p:ph sz="quarter" idx="11"/>
          </p:nvPr>
        </p:nvSpPr>
        <p:spPr>
          <a:xfrm>
            <a:off x="183263" y="1394165"/>
            <a:ext cx="3566121" cy="3841052"/>
          </a:xfrm>
        </p:spPr>
        <p:txBody>
          <a:bodyPr/>
          <a:lstStyle/>
          <a:p>
            <a:r>
              <a:rPr lang="en-US" sz="1800" dirty="0"/>
              <a:t>In the Solution Explorer view, right-click on your project, then Publish…</a:t>
            </a:r>
          </a:p>
          <a:p>
            <a:r>
              <a:rPr lang="en-US" sz="1800" dirty="0"/>
              <a:t>Select existing Data Factory (</a:t>
            </a:r>
            <a:r>
              <a:rPr lang="en-US" sz="1800" dirty="0" err="1"/>
              <a:t>cisbot</a:t>
            </a:r>
            <a:r>
              <a:rPr lang="en-US" sz="1800" dirty="0"/>
              <a:t>[</a:t>
            </a:r>
            <a:r>
              <a:rPr lang="en-US" sz="1800" dirty="0" err="1"/>
              <a:t>nn</a:t>
            </a:r>
            <a:r>
              <a:rPr lang="en-US" sz="1800" dirty="0"/>
              <a:t>]</a:t>
            </a:r>
            <a:r>
              <a:rPr lang="en-US" sz="1800" dirty="0" err="1"/>
              <a:t>adf</a:t>
            </a:r>
            <a:r>
              <a:rPr lang="en-US" sz="1800" dirty="0"/>
              <a:t>)</a:t>
            </a:r>
          </a:p>
          <a:p>
            <a:r>
              <a:rPr lang="en-US" sz="1800" dirty="0"/>
              <a:t>C</a:t>
            </a:r>
            <a:r>
              <a:rPr lang="en-GB" sz="1800" dirty="0"/>
              <a:t>lick </a:t>
            </a:r>
            <a:r>
              <a:rPr lang="en-GB" sz="1800" b="1" dirty="0"/>
              <a:t>Next</a:t>
            </a:r>
            <a:r>
              <a:rPr lang="en-GB" sz="1800" dirty="0"/>
              <a:t> multiple times until the wizard completes, then </a:t>
            </a:r>
            <a:r>
              <a:rPr lang="en-GB" sz="1800" b="1" dirty="0"/>
              <a:t>Finish</a:t>
            </a:r>
            <a:r>
              <a:rPr lang="en-GB" sz="1800" dirty="0"/>
              <a:t>.</a:t>
            </a:r>
          </a:p>
          <a:p>
            <a:r>
              <a:rPr lang="en-GB" sz="1800" i="1" dirty="0"/>
              <a:t>In the current state of this lab, Linked Services for Data Lake Analytics &amp; Store will return errors during deployment.  Proceed to next slide for workaround.</a:t>
            </a:r>
            <a:endParaRPr lang="en-US" sz="1800" i="1" dirty="0"/>
          </a:p>
        </p:txBody>
      </p:sp>
      <p:pic>
        <p:nvPicPr>
          <p:cNvPr id="8" name="Picture 7"/>
          <p:cNvPicPr>
            <a:picLocks noChangeAspect="1"/>
          </p:cNvPicPr>
          <p:nvPr/>
        </p:nvPicPr>
        <p:blipFill>
          <a:blip r:embed="rId2"/>
          <a:stretch>
            <a:fillRect/>
          </a:stretch>
        </p:blipFill>
        <p:spPr>
          <a:xfrm>
            <a:off x="4138164" y="-23458"/>
            <a:ext cx="8298311" cy="6994525"/>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(9/9)</a:t>
            </a:r>
            <a:endParaRPr lang="en-GB" sz="2400" dirty="0"/>
          </a:p>
        </p:txBody>
      </p:sp>
      <p:sp>
        <p:nvSpPr>
          <p:cNvPr id="4" name="Content Placeholder 3"/>
          <p:cNvSpPr>
            <a:spLocks noGrp="1"/>
          </p:cNvSpPr>
          <p:nvPr>
            <p:ph sz="quarter" idx="11"/>
          </p:nvPr>
        </p:nvSpPr>
        <p:spPr>
          <a:xfrm>
            <a:off x="183263" y="1119848"/>
            <a:ext cx="3566121" cy="5752344"/>
          </a:xfrm>
        </p:spPr>
        <p:txBody>
          <a:bodyPr/>
          <a:lstStyle/>
          <a:p>
            <a:r>
              <a:rPr lang="en-US" sz="1800" dirty="0"/>
              <a:t>In Azure Portal, navigate to your Data Factory</a:t>
            </a:r>
          </a:p>
          <a:p>
            <a:r>
              <a:rPr lang="en-US" sz="1800" dirty="0"/>
              <a:t>Click on </a:t>
            </a:r>
            <a:r>
              <a:rPr lang="en-US" sz="1800" b="1" dirty="0"/>
              <a:t>Author and deploy</a:t>
            </a:r>
            <a:endParaRPr lang="en-US" sz="1800" dirty="0"/>
          </a:p>
          <a:p>
            <a:r>
              <a:rPr lang="en-US" sz="1800" dirty="0"/>
              <a:t>Expand Linked services and select the linked service with the red exclamation next to it.</a:t>
            </a:r>
          </a:p>
          <a:p>
            <a:r>
              <a:rPr lang="en-US" sz="1800" dirty="0"/>
              <a:t>Click on the </a:t>
            </a:r>
            <a:r>
              <a:rPr lang="en-US" sz="1800" b="1" dirty="0"/>
              <a:t>Authorize</a:t>
            </a:r>
            <a:r>
              <a:rPr lang="en-US" sz="1800" dirty="0"/>
              <a:t> button and follow the sign-in process.  </a:t>
            </a:r>
          </a:p>
          <a:p>
            <a:r>
              <a:rPr lang="en-US" sz="1800" dirty="0"/>
              <a:t>Once signed in, the JSON on the right side will update with the latest authorization tokens.  Copy this entire JSON and paste it to the </a:t>
            </a:r>
            <a:r>
              <a:rPr lang="en-US" sz="1800" dirty="0" err="1"/>
              <a:t>DataLakeAnalyticsLinkedService.json</a:t>
            </a:r>
            <a:r>
              <a:rPr lang="en-US" sz="1800" dirty="0"/>
              <a:t> file.</a:t>
            </a:r>
          </a:p>
          <a:p>
            <a:r>
              <a:rPr lang="en-US" sz="1800" dirty="0"/>
              <a:t>In Visual Studio, Publish again.</a:t>
            </a:r>
          </a:p>
          <a:p>
            <a:r>
              <a:rPr lang="en-US" sz="1800" dirty="0"/>
              <a:t>Repeat these steps for the </a:t>
            </a:r>
            <a:r>
              <a:rPr lang="en-US" sz="1800" dirty="0" err="1"/>
              <a:t>DataLakeStoreLinkedService</a:t>
            </a:r>
            <a:r>
              <a:rPr lang="en-US" sz="1800" dirty="0"/>
              <a:t>.</a:t>
            </a:r>
          </a:p>
        </p:txBody>
      </p:sp>
      <p:pic>
        <p:nvPicPr>
          <p:cNvPr id="8" name="Picture 7"/>
          <p:cNvPicPr>
            <a:picLocks noChangeAspect="1"/>
          </p:cNvPicPr>
          <p:nvPr/>
        </p:nvPicPr>
        <p:blipFill>
          <a:blip r:embed="rId2"/>
          <a:stretch>
            <a:fillRect/>
          </a:stretch>
        </p:blipFill>
        <p:spPr>
          <a:xfrm>
            <a:off x="3881833" y="-1"/>
            <a:ext cx="8554642" cy="6994525"/>
          </a:xfrm>
          <a:prstGeom prst="rect">
            <a:avLst/>
          </a:prstGeom>
        </p:spPr>
      </p:pic>
    </p:spTree>
    <p:extLst>
      <p:ext uri="{BB962C8B-B14F-4D97-AF65-F5344CB8AC3E}">
        <p14:creationId xmlns:p14="http://schemas.microsoft.com/office/powerpoint/2010/main" val="331825079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Go to your Data Factory</a:t>
            </a:r>
          </a:p>
          <a:p>
            <a:r>
              <a:rPr lang="en-US" dirty="0"/>
              <a:t>Click </a:t>
            </a:r>
            <a:r>
              <a:rPr lang="en-US" b="1" dirty="0"/>
              <a:t>Monitor and Manage</a:t>
            </a:r>
            <a:endParaRPr lang="en-GB" b="1"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(brochure or appointment)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3" name="Picture 2"/>
          <p:cNvPicPr>
            <a:picLocks noChangeAspect="1"/>
          </p:cNvPicPr>
          <p:nvPr/>
        </p:nvPicPr>
        <p:blipFill>
          <a:blip r:embed="rId2"/>
          <a:stretch>
            <a:fillRect/>
          </a:stretch>
        </p:blipFill>
        <p:spPr>
          <a:xfrm>
            <a:off x="3913431" y="-25196"/>
            <a:ext cx="8543482" cy="7019721"/>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sp>
        <p:nvSpPr>
          <p:cNvPr id="4" name="Content Placeholder 3"/>
          <p:cNvSpPr>
            <a:spLocks noGrp="1"/>
          </p:cNvSpPr>
          <p:nvPr>
            <p:ph sz="quarter" idx="11"/>
          </p:nvPr>
        </p:nvSpPr>
        <p:spPr>
          <a:xfrm>
            <a:off x="183263" y="1394165"/>
            <a:ext cx="3566121" cy="2585323"/>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a:t>
            </a:r>
            <a:r>
              <a:rPr lang="en-US" b="1" dirty="0"/>
              <a:t>Open In </a:t>
            </a:r>
            <a:r>
              <a:rPr lang="en-US" b="1" dirty="0" err="1"/>
              <a:t>PowerBI</a:t>
            </a:r>
            <a:endParaRPr lang="en-US" b="1" dirty="0"/>
          </a:p>
          <a:p>
            <a:r>
              <a:rPr lang="en-US" dirty="0"/>
              <a:t>Sign into your </a:t>
            </a:r>
            <a:r>
              <a:rPr lang="en-US" dirty="0" err="1"/>
              <a:t>PowerBI</a:t>
            </a:r>
            <a:r>
              <a:rPr lang="en-US" dirty="0"/>
              <a:t> account if required.</a:t>
            </a:r>
            <a:endParaRPr lang="en-GB" dirty="0"/>
          </a:p>
        </p:txBody>
      </p:sp>
      <p:pic>
        <p:nvPicPr>
          <p:cNvPr id="5" name="Picture Placeholder 4"/>
          <p:cNvPicPr>
            <a:picLocks noGrp="1" noChangeAspect="1"/>
          </p:cNvPicPr>
          <p:nvPr>
            <p:ph type="pic" sz="quarter" idx="10"/>
          </p:nvPr>
        </p:nvPicPr>
        <p:blipFill>
          <a:blip r:embed="rId2"/>
          <a:srcRect l="276" r="276"/>
          <a:stretch>
            <a:fillRect/>
          </a:stretch>
        </p:blipFill>
        <p:spPr>
          <a:prstGeom prst="rect">
            <a:avLst/>
          </a:prstGeom>
        </p:spPr>
      </p:pic>
    </p:spTree>
    <p:extLst>
      <p:ext uri="{BB962C8B-B14F-4D97-AF65-F5344CB8AC3E}">
        <p14:creationId xmlns:p14="http://schemas.microsoft.com/office/powerpoint/2010/main" val="252070652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Click </a:t>
            </a:r>
            <a:r>
              <a:rPr lang="en-US" b="1" dirty="0"/>
              <a:t>Next</a:t>
            </a:r>
            <a:endParaRPr lang="en-US" dirty="0"/>
          </a:p>
          <a:p>
            <a:r>
              <a:rPr lang="en-US" dirty="0"/>
              <a:t>Enter your database password and click </a:t>
            </a:r>
            <a:r>
              <a:rPr lang="en-US" b="1" dirty="0"/>
              <a:t>Sign in</a:t>
            </a:r>
            <a:endParaRPr lang="en-GB" b="1"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3416320"/>
          </a:xfrm>
        </p:spPr>
        <p:txBody>
          <a:bodyPr/>
          <a:lstStyle/>
          <a:p>
            <a:r>
              <a:rPr lang="en-US" dirty="0"/>
              <a:t>Click </a:t>
            </a:r>
            <a:r>
              <a:rPr lang="en-US" b="1" dirty="0"/>
              <a:t>My Workspace</a:t>
            </a:r>
            <a:r>
              <a:rPr lang="en-US" dirty="0"/>
              <a:t>, then </a:t>
            </a:r>
            <a:r>
              <a:rPr lang="en-US" b="1" dirty="0"/>
              <a:t>Datasets</a:t>
            </a:r>
          </a:p>
          <a:p>
            <a:r>
              <a:rPr lang="en-US" dirty="0"/>
              <a:t>A new dataset named after your SQL DW (</a:t>
            </a:r>
            <a:r>
              <a:rPr lang="en-US" dirty="0" err="1"/>
              <a:t>cistbot</a:t>
            </a:r>
            <a:r>
              <a:rPr lang="en-US" dirty="0"/>
              <a:t>[</a:t>
            </a:r>
            <a:r>
              <a:rPr lang="en-US" dirty="0" err="1"/>
              <a:t>nn</a:t>
            </a:r>
            <a:r>
              <a:rPr lang="en-US" dirty="0"/>
              <a:t>]</a:t>
            </a:r>
            <a:r>
              <a:rPr lang="en-US" dirty="0" err="1"/>
              <a:t>dw</a:t>
            </a:r>
            <a:r>
              <a:rPr lang="en-US" dirty="0"/>
              <a:t>) is listed.  It might take a few minutes to appear.</a:t>
            </a:r>
          </a:p>
          <a:p>
            <a:r>
              <a:rPr lang="en-US" dirty="0"/>
              <a:t>Click on the “</a:t>
            </a:r>
            <a:r>
              <a:rPr lang="en-US" b="1" dirty="0"/>
              <a:t>Create report</a:t>
            </a:r>
            <a:r>
              <a:rPr lang="en-US" dirty="0"/>
              <a:t>” icon next to it.  It’s the chart icon.</a:t>
            </a:r>
          </a:p>
          <a:p>
            <a:r>
              <a:rPr lang="en-US" dirty="0"/>
              <a:t> </a:t>
            </a:r>
            <a:endParaRPr lang="en-GB"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a:t>
            </a:r>
            <a:r>
              <a:rPr lang="en-US" dirty="0" err="1"/>
              <a:t>CISBot</a:t>
            </a:r>
            <a:r>
              <a:rPr lang="en-US" dirty="0"/>
              <a:t>)</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View dashboard combined reports</a:t>
            </a:r>
            <a:endParaRPr lang="en-GB" sz="2400"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a:t>
            </a:r>
            <a:r>
              <a:rPr lang="en-US" dirty="0" err="1"/>
              <a:t>CISBot</a:t>
            </a:r>
            <a:r>
              <a:rPr lang="en-US" dirty="0"/>
              <a:t>” dashboard</a:t>
            </a:r>
          </a:p>
          <a:p>
            <a:r>
              <a:rPr lang="en-US" dirty="0"/>
              <a:t>Interact with your dashboard</a:t>
            </a:r>
          </a:p>
        </p:txBody>
      </p:sp>
      <p:pic>
        <p:nvPicPr>
          <p:cNvPr id="3" name="Picture 2"/>
          <p:cNvPicPr>
            <a:picLocks noChangeAspect="1"/>
          </p:cNvPicPr>
          <p:nvPr/>
        </p:nvPicPr>
        <p:blipFill>
          <a:blip r:embed="rId2"/>
          <a:stretch>
            <a:fillRect/>
          </a:stretch>
        </p:blipFill>
        <p:spPr>
          <a:xfrm>
            <a:off x="3932262" y="0"/>
            <a:ext cx="8504213" cy="6929836"/>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395049"/>
          </a:xfrm>
        </p:spPr>
        <p:txBody>
          <a:bodyPr/>
          <a:lstStyle/>
          <a:p>
            <a:pPr marL="0" indent="0">
              <a:buNone/>
            </a:pPr>
            <a:r>
              <a:rPr lang="en-US" sz="1800" i="1" dirty="0"/>
              <a:t>We set up a near-real-time alert in case sentiment decreases below a certain threshold.</a:t>
            </a:r>
          </a:p>
          <a:p>
            <a:r>
              <a:rPr lang="en-US" sz="1800" dirty="0"/>
              <a:t>Run the simulator again to make sure there is data for the last 10 minutes</a:t>
            </a:r>
          </a:p>
          <a:p>
            <a:r>
              <a:rPr lang="en-US" sz="1800" dirty="0"/>
              <a:t>In the box “Ask a question about your data”, type: </a:t>
            </a:r>
            <a:r>
              <a:rPr lang="en-US" sz="1800" b="1" dirty="0"/>
              <a:t>average of score over last 10 minutes as gauge</a:t>
            </a:r>
          </a:p>
          <a:p>
            <a:r>
              <a:rPr lang="en-US" sz="1800" dirty="0"/>
              <a:t>Change the Title of the visual to </a:t>
            </a:r>
            <a:r>
              <a:rPr lang="en-US" sz="1800" b="1" dirty="0"/>
              <a:t>Sentiment score over last 10 minutes</a:t>
            </a:r>
          </a:p>
          <a:p>
            <a:r>
              <a:rPr lang="en-US" sz="1800" dirty="0"/>
              <a:t>Click Pin visual, add the visual to the existing dashboard (</a:t>
            </a:r>
            <a:r>
              <a:rPr lang="en-US" sz="1800" dirty="0" err="1"/>
              <a:t>CISBot</a:t>
            </a:r>
            <a:r>
              <a:rPr lang="en-US" sz="1800" dirty="0"/>
              <a:t>)</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241553" y="1394165"/>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241553" y="4868847"/>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6" name="Picture 5"/>
          <p:cNvPicPr>
            <a:picLocks noChangeAspect="1"/>
          </p:cNvPicPr>
          <p:nvPr/>
        </p:nvPicPr>
        <p:blipFill>
          <a:blip r:embed="rId4"/>
          <a:stretch>
            <a:fillRect/>
          </a:stretch>
        </p:blipFill>
        <p:spPr>
          <a:xfrm>
            <a:off x="6842363" y="995446"/>
            <a:ext cx="2398678" cy="4254620"/>
          </a:xfrm>
          <a:prstGeom prst="rect">
            <a:avLst/>
          </a:prstGeom>
        </p:spPr>
      </p:pic>
    </p:spTree>
    <p:extLst>
      <p:ext uri="{BB962C8B-B14F-4D97-AF65-F5344CB8AC3E}">
        <p14:creationId xmlns:p14="http://schemas.microsoft.com/office/powerpoint/2010/main" val="133313431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52994" y="1013939"/>
            <a:ext cx="2393905" cy="4262475"/>
          </a:xfrm>
          <a:prstGeom prst="rect">
            <a:avLst/>
          </a:prstGeom>
        </p:spPr>
      </p:pic>
    </p:spTree>
    <p:extLst>
      <p:ext uri="{BB962C8B-B14F-4D97-AF65-F5344CB8AC3E}">
        <p14:creationId xmlns:p14="http://schemas.microsoft.com/office/powerpoint/2010/main" val="11222009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a:t>
            </a:r>
            <a:r>
              <a:rPr lang="en-US" sz="1100" dirty="0">
                <a:gradFill>
                  <a:gsLst>
                    <a:gs pos="0">
                      <a:srgbClr val="FFFFFF"/>
                    </a:gs>
                    <a:gs pos="100000">
                      <a:srgbClr val="FFFFFF"/>
                    </a:gs>
                  </a:gsLst>
                  <a:lin ang="5400000" scaled="0"/>
                </a:gradFill>
                <a:highlight>
                  <a:srgbClr val="800080"/>
                </a:highlight>
              </a:rPr>
              <a:t>max speed</a:t>
            </a:r>
            <a:r>
              <a:rPr lang="en-US" sz="1100" dirty="0">
                <a:gradFill>
                  <a:gsLst>
                    <a:gs pos="0">
                      <a:srgbClr val="FFFFFF"/>
                    </a:gs>
                    <a:gs pos="100000">
                      <a:srgbClr val="FFFFFF"/>
                    </a:gs>
                  </a:gsLst>
                  <a:lin ang="5400000" scaled="0"/>
                </a:gradFill>
              </a:rPr>
              <a:t> of the </a:t>
            </a:r>
            <a:r>
              <a:rPr lang="en-US" sz="1100">
                <a:gradFill>
                  <a:gsLst>
                    <a:gs pos="0">
                      <a:srgbClr val="FFFFFF"/>
                    </a:gs>
                    <a:gs pos="100000">
                      <a:srgbClr val="FFFFFF"/>
                    </a:gs>
                  </a:gsLst>
                  <a:lin ang="5400000" scaled="0"/>
                </a:gradFill>
                <a:highlight>
                  <a:srgbClr val="808000"/>
                </a:highlight>
              </a:rPr>
              <a:t>Polecat</a:t>
            </a:r>
            <a:r>
              <a:rPr lang="en-US" sz="1100">
                <a:gradFill>
                  <a:gsLst>
                    <a:gs pos="0">
                      <a:srgbClr val="FFFFFF"/>
                    </a:gs>
                    <a:gs pos="100000">
                      <a:srgbClr val="FFFFFF"/>
                    </a:gs>
                  </a:gsLst>
                  <a:lin ang="5400000" scaled="0"/>
                </a:gradFill>
              </a:rPr>
              <a:t>?</a:t>
            </a:r>
            <a:endParaRPr lang="en-US" sz="11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max speed of the </a:t>
            </a:r>
            <a:r>
              <a:rPr lang="en-US" sz="1050">
                <a:gradFill>
                  <a:gsLst>
                    <a:gs pos="0">
                      <a:srgbClr val="FFFFFF"/>
                    </a:gs>
                    <a:gs pos="100000">
                      <a:srgbClr val="FFFFFF"/>
                    </a:gs>
                  </a:gsLst>
                  <a:lin ang="5400000" scaled="0"/>
                </a:gradFill>
              </a:rPr>
              <a:t>Polecat?</a:t>
            </a:r>
            <a:endParaRPr lang="en-US" sz="1050" dirty="0">
              <a:gradFill>
                <a:gsLst>
                  <a:gs pos="0">
                    <a:srgbClr val="FFFFFF"/>
                  </a:gs>
                  <a:gs pos="100000">
                    <a:srgbClr val="FFFFFF"/>
                  </a:gs>
                </a:gsLst>
                <a:lin ang="5400000" scaled="0"/>
              </a:gradFill>
            </a:endParaRP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49394"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a:t>
            </a:r>
            <a:r>
              <a:rPr lang="en-US" sz="1400">
                <a:gradFill>
                  <a:gsLst>
                    <a:gs pos="0">
                      <a:srgbClr val="FFFFFF"/>
                    </a:gs>
                    <a:gs pos="100000">
                      <a:srgbClr val="FFFFFF"/>
                    </a:gs>
                  </a:gsLst>
                  <a:lin ang="5400000" scaled="0"/>
                </a:gradFill>
              </a:rPr>
              <a:t>: model</a:t>
            </a:r>
            <a:endParaRPr lang="en-US" sz="1400" dirty="0">
              <a:gradFill>
                <a:gsLst>
                  <a:gs pos="0">
                    <a:srgbClr val="FFFFFF"/>
                  </a:gs>
                  <a:gs pos="100000">
                    <a:srgbClr val="FFFFFF"/>
                  </a:gs>
                </a:gsLst>
                <a:lin ang="5400000" scaled="0"/>
              </a:gradFill>
            </a:endParaRP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a:t>
            </a:r>
            <a:r>
              <a:rPr lang="en-US" sz="1400">
                <a:gradFill>
                  <a:gsLst>
                    <a:gs pos="0">
                      <a:srgbClr val="FFFFFF"/>
                    </a:gs>
                    <a:gs pos="100000">
                      <a:srgbClr val="FFFFFF"/>
                    </a:gs>
                  </a:gsLst>
                  <a:lin ang="5400000" scaled="0"/>
                </a:gradFill>
              </a:rPr>
              <a:t>datasheet information</a:t>
            </a:r>
            <a:endParaRPr lang="en-US" sz="1400" dirty="0">
              <a:gradFill>
                <a:gsLst>
                  <a:gs pos="0">
                    <a:srgbClr val="FFFFFF"/>
                  </a:gs>
                  <a:gs pos="100000">
                    <a:srgbClr val="FFFFFF"/>
                  </a:gs>
                </a:gsLst>
                <a:lin ang="5400000" scaled="0"/>
              </a:gradFill>
            </a:endParaRP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3077766"/>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Click </a:t>
            </a:r>
            <a:r>
              <a:rPr lang="en-US" b="1" dirty="0"/>
              <a:t>Save</a:t>
            </a:r>
            <a:endParaRPr lang="en-US" dirty="0"/>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42362" y="1012460"/>
            <a:ext cx="2411429" cy="4277237"/>
          </a:xfrm>
          <a:prstGeom prst="rect">
            <a:avLst/>
          </a:prstGeom>
        </p:spPr>
      </p:pic>
    </p:spTree>
    <p:extLst>
      <p:ext uri="{BB962C8B-B14F-4D97-AF65-F5344CB8AC3E}">
        <p14:creationId xmlns:p14="http://schemas.microsoft.com/office/powerpoint/2010/main" val="12058088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pic>
        <p:nvPicPr>
          <p:cNvPr id="6" name="Picture Placeholder 5"/>
          <p:cNvPicPr>
            <a:picLocks noGrp="1" noChangeAspect="1"/>
          </p:cNvPicPr>
          <p:nvPr>
            <p:ph type="pic" sz="quarter" idx="10"/>
          </p:nvPr>
        </p:nvPicPr>
        <p:blipFill>
          <a:blip r:embed="rId2"/>
          <a:srcRect l="293" r="293"/>
          <a:stretch>
            <a:fillRect/>
          </a:stretch>
        </p:blipFill>
        <p:spPr>
          <a:prstGeom prst="rect">
            <a:avLst/>
          </a:prstGeom>
        </p:spPr>
      </p:pic>
    </p:spTree>
    <p:extLst>
      <p:ext uri="{BB962C8B-B14F-4D97-AF65-F5344CB8AC3E}">
        <p14:creationId xmlns:p14="http://schemas.microsoft.com/office/powerpoint/2010/main" val="315323878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5" name="Picture Placeholder 4"/>
          <p:cNvPicPr>
            <a:picLocks noGrp="1" noChangeAspect="1"/>
          </p:cNvPicPr>
          <p:nvPr>
            <p:ph type="pic" sz="quarter" idx="10"/>
          </p:nvPr>
        </p:nvPicPr>
        <p:blipFill>
          <a:blip r:embed="rId2"/>
          <a:srcRect l="368" r="368"/>
          <a:stretch>
            <a:fillRect/>
          </a:stretch>
        </p:blipFill>
        <p:spPr>
          <a:prstGeom prst="rect">
            <a:avLst/>
          </a:prstGeom>
        </p:spPr>
      </p:pic>
    </p:spTree>
    <p:extLst>
      <p:ext uri="{BB962C8B-B14F-4D97-AF65-F5344CB8AC3E}">
        <p14:creationId xmlns:p14="http://schemas.microsoft.com/office/powerpoint/2010/main" val="47032287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model “Sable”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“fuel </a:t>
            </a:r>
            <a:r>
              <a:rPr lang="en-US" sz="1200">
                <a:gradFill>
                  <a:gsLst>
                    <a:gs pos="0">
                      <a:srgbClr val="FFFFFF"/>
                    </a:gs>
                    <a:gs pos="100000">
                      <a:srgbClr val="FFFFFF"/>
                    </a:gs>
                  </a:gsLst>
                  <a:lin ang="5400000" scaled="0"/>
                </a:gradFill>
              </a:rPr>
              <a:t>efficiency”</a:t>
            </a:r>
            <a:endParaRPr lang="en-US" sz="1200" dirty="0">
              <a:gradFill>
                <a:gsLst>
                  <a:gs pos="0">
                    <a:srgbClr val="FFFFFF"/>
                  </a:gs>
                  <a:gs pos="100000">
                    <a:srgbClr val="FFFFFF"/>
                  </a:gs>
                </a:gsLst>
                <a:lin ang="5400000" scaled="0"/>
              </a:gradFill>
            </a:endParaRP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brochure</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a:t>
            </a:r>
            <a:r>
              <a:rPr lang="en-US" sz="1200">
                <a:gradFill>
                  <a:gsLst>
                    <a:gs pos="0">
                      <a:srgbClr val="FFFFFF"/>
                    </a:gs>
                    <a:gs pos="100000">
                      <a:srgbClr val="FFFFFF"/>
                    </a:gs>
                  </a:gsLst>
                  <a:lin ang="5400000" scaled="0"/>
                </a:gradFill>
              </a:rPr>
              <a:t>: accepted</a:t>
            </a:r>
            <a:endParaRPr lang="en-US" sz="1200" dirty="0">
              <a:gradFill>
                <a:gsLst>
                  <a:gs pos="0">
                    <a:srgbClr val="FFFFFF"/>
                  </a:gs>
                  <a:gs pos="100000">
                    <a:srgbClr val="FFFFFF"/>
                  </a:gs>
                </a:gsLst>
                <a:lin ang="5400000" scaled="0"/>
              </a:gradFill>
            </a:endParaRP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where you can find the datasheet of </a:t>
            </a:r>
            <a:r>
              <a:rPr lang="en-US" sz="1050">
                <a:gradFill>
                  <a:gsLst>
                    <a:gs pos="0">
                      <a:srgbClr val="FFFFFF"/>
                    </a:gs>
                    <a:gs pos="100000">
                      <a:srgbClr val="FFFFFF"/>
                    </a:gs>
                  </a:gsLst>
                  <a:lin ang="5400000" scaled="0"/>
                </a:gradFill>
              </a:rPr>
              <a:t>the Sable</a:t>
            </a:r>
            <a:endParaRPr lang="en-US" sz="1050" dirty="0">
              <a:gradFill>
                <a:gsLst>
                  <a:gs pos="0">
                    <a:srgbClr val="FFFFFF"/>
                  </a:gs>
                  <a:gs pos="100000">
                    <a:srgbClr val="FFFFFF"/>
                  </a:gs>
                </a:gsLst>
                <a:lin ang="5400000" scaled="0"/>
              </a:gradFill>
            </a:endParaRPr>
          </a:p>
        </p:txBody>
      </p:sp>
      <p:sp>
        <p:nvSpPr>
          <p:cNvPr id="27" name="Speech Bubble: Oval 26"/>
          <p:cNvSpPr/>
          <p:nvPr/>
        </p:nvSpPr>
        <p:spPr bwMode="auto">
          <a:xfrm>
            <a:off x="1333001" y="1455152"/>
            <a:ext cx="1920075"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fuel efficiency of the </a:t>
            </a:r>
            <a:r>
              <a:rPr lang="en-US" sz="1050">
                <a:gradFill>
                  <a:gsLst>
                    <a:gs pos="0">
                      <a:srgbClr val="FFFFFF"/>
                    </a:gs>
                    <a:gs pos="100000">
                      <a:srgbClr val="FFFFFF"/>
                    </a:gs>
                  </a:gsLst>
                  <a:lin ang="5400000" scaled="0"/>
                </a:gradFill>
              </a:rPr>
              <a:t>Sable?</a:t>
            </a:r>
            <a:endParaRPr lang="en-US" sz="1050" dirty="0">
              <a:gradFill>
                <a:gsLst>
                  <a:gs pos="0">
                    <a:srgbClr val="FFFFFF"/>
                  </a:gs>
                  <a:gs pos="100000">
                    <a:srgbClr val="FFFFFF"/>
                  </a:gs>
                </a:gsLst>
                <a:lin ang="5400000" scaled="0"/>
              </a:gradFill>
            </a:endParaRP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902881"/>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b="1" dirty="0">
                <a:gradFill>
                  <a:gsLst>
                    <a:gs pos="1250">
                      <a:schemeClr val="tx1"/>
                    </a:gs>
                    <a:gs pos="99000">
                      <a:schemeClr val="tx1"/>
                    </a:gs>
                  </a:gsLst>
                  <a:lin ang="5400000" scaled="0"/>
                </a:gradFill>
                <a:latin typeface="+mj-lt"/>
              </a:rPr>
              <a:t>Start Visual Studio 2015</a:t>
            </a:r>
            <a:r>
              <a:rPr lang="en-US" sz="2400" dirty="0">
                <a:gradFill>
                  <a:gsLst>
                    <a:gs pos="1250">
                      <a:schemeClr val="tx1"/>
                    </a:gs>
                    <a:gs pos="99000">
                      <a:schemeClr val="tx1"/>
                    </a:gs>
                  </a:gsLst>
                  <a:lin ang="5400000" scaled="0"/>
                </a:gradFill>
                <a:latin typeface="+mj-lt"/>
              </a:rPr>
              <a:t>.  Click </a:t>
            </a:r>
            <a:r>
              <a:rPr lang="en-US" sz="2400" b="1" dirty="0">
                <a:gradFill>
                  <a:gsLst>
                    <a:gs pos="1250">
                      <a:schemeClr val="tx1"/>
                    </a:gs>
                    <a:gs pos="99000">
                      <a:schemeClr val="tx1"/>
                    </a:gs>
                  </a:gsLst>
                  <a:lin ang="5400000" scaled="0"/>
                </a:gradFill>
                <a:latin typeface="+mj-lt"/>
              </a:rPr>
              <a:t>Sign in, </a:t>
            </a:r>
            <a:r>
              <a:rPr lang="en-US" sz="2400" dirty="0">
                <a:gradFill>
                  <a:gsLst>
                    <a:gs pos="1250">
                      <a:schemeClr val="tx1"/>
                    </a:gs>
                    <a:gs pos="99000">
                      <a:schemeClr val="tx1"/>
                    </a:gs>
                  </a:gsLst>
                  <a:lin ang="5400000" scaled="0"/>
                </a:gradFill>
                <a:latin typeface="+mj-lt"/>
              </a:rPr>
              <a:t>using your Azure subscription credentials.  It takes a few minutes to start VS2015 for the first time.</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a:t>
            </a:r>
            <a:r>
              <a:rPr lang="en-US" sz="2400" b="1" dirty="0">
                <a:gradFill>
                  <a:gsLst>
                    <a:gs pos="1250">
                      <a:schemeClr val="tx1"/>
                    </a:gs>
                    <a:gs pos="99000">
                      <a:schemeClr val="tx1"/>
                    </a:gs>
                  </a:gsLst>
                  <a:lin ang="5400000" scaled="0"/>
                </a:gradFill>
                <a:latin typeface="+mj-lt"/>
              </a:rPr>
              <a:t> Windows PowerShell </a:t>
            </a:r>
            <a:r>
              <a:rPr lang="en-US" sz="2400" dirty="0">
                <a:gradFill>
                  <a:gsLst>
                    <a:gs pos="1250">
                      <a:schemeClr val="tx1"/>
                    </a:gs>
                    <a:gs pos="99000">
                      <a:schemeClr val="tx1"/>
                    </a:gs>
                  </a:gsLst>
                  <a:lin ang="5400000" scaled="0"/>
                </a:gradFill>
                <a:latin typeface="+mj-lt"/>
              </a:rPr>
              <a:t>as</a:t>
            </a:r>
            <a:r>
              <a:rPr lang="en-US" sz="2400" b="1" dirty="0">
                <a:gradFill>
                  <a:gsLst>
                    <a:gs pos="1250">
                      <a:schemeClr val="tx1"/>
                    </a:gs>
                    <a:gs pos="99000">
                      <a:schemeClr val="tx1"/>
                    </a:gs>
                  </a:gsLst>
                  <a:lin ang="5400000" scaled="0"/>
                </a:gradFill>
                <a:latin typeface="+mj-lt"/>
              </a:rPr>
              <a:t> administrator.  </a:t>
            </a:r>
            <a:r>
              <a:rPr lang="en-US" sz="2400" i="1" dirty="0">
                <a:gradFill>
                  <a:gsLst>
                    <a:gs pos="1250">
                      <a:schemeClr val="tx1"/>
                    </a:gs>
                    <a:gs pos="99000">
                      <a:schemeClr val="tx1"/>
                    </a:gs>
                  </a:gsLst>
                  <a:lin ang="5400000" scaled="0"/>
                </a:gradFill>
                <a:latin typeface="+mj-lt"/>
              </a:rPr>
              <a:t>Don’t use PowerShell ISE.</a:t>
            </a:r>
            <a:endParaRPr lang="en-US" sz="2400" b="1" dirty="0">
              <a:gradFill>
                <a:gsLst>
                  <a:gs pos="1250">
                    <a:schemeClr val="tx1"/>
                  </a:gs>
                  <a:gs pos="99000">
                    <a:schemeClr val="tx1"/>
                  </a:gs>
                </a:gsLst>
                <a:lin ang="5400000" scaled="0"/>
              </a:gradFill>
              <a:latin typeface="+mj-lt"/>
            </a:endParaRP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Run “notepad config.ps1”</a:t>
            </a:r>
          </a:p>
          <a:p>
            <a:pPr marL="742950" lvl="3" indent="-285750">
              <a:buFont typeface="Arial" panose="020B0604020202020204" pitchFamily="34" charset="0"/>
              <a:buChar char="•"/>
            </a:pPr>
            <a:r>
              <a:rPr lang="en-US" dirty="0"/>
              <a:t>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and close config.ps1</a:t>
            </a:r>
          </a:p>
          <a:p>
            <a:pPr marL="742950" lvl="3" indent="-285750">
              <a:buFont typeface="Arial" panose="020B0604020202020204" pitchFamily="34" charset="0"/>
              <a:buChar char="•"/>
            </a:pPr>
            <a:r>
              <a:rPr lang="en-US" dirty="0"/>
              <a:t>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a:p>
            <a:pPr marL="742950" lvl="3" indent="-285750">
              <a:buFont typeface="Arial" panose="020B0604020202020204" pitchFamily="34" charset="0"/>
              <a:buChar char="•"/>
            </a:pPr>
            <a:r>
              <a:rPr lang="en-US" dirty="0"/>
              <a:t>Change directory to the C:\Repos\next-best-offer-bot\Scripts folder, which contains all the PowerShell scripts to automatically create resources for this lab.</a:t>
            </a:r>
            <a:endParaRPr lang="en-US" dirty="0"/>
          </a:p>
        </p:txBody>
      </p:sp>
    </p:spTree>
    <p:extLst>
      <p:ext uri="{BB962C8B-B14F-4D97-AF65-F5344CB8AC3E}">
        <p14:creationId xmlns:p14="http://schemas.microsoft.com/office/powerpoint/2010/main" val="4576186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In Visual Studio 2015, 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397853"/>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West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757952"/>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Use </a:t>
            </a:r>
            <a:r>
              <a:rPr lang="en-US" sz="1800" b="1" dirty="0"/>
              <a:t>West US</a:t>
            </a:r>
            <a:r>
              <a:rPr lang="en-US" sz="1800" dirty="0"/>
              <a:t> for location</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5447645"/>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r>
              <a:rPr lang="en-US" sz="1800" i="1" dirty="0"/>
              <a:t>Note: If you get an error message about Data Lake Tools.  Restarting VS2015 should fix it.</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4733604"/>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r>
              <a:rPr lang="en-US" sz="1800" dirty="0"/>
              <a:t>Wait for the job to complete preparing, queued, executing, and finalized stages.</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5447645"/>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r>
              <a:rPr lang="en-US" sz="1800" dirty="0">
                <a:sym typeface="Wingdings" panose="05000000000000000000" pitchFamily="2" charset="2"/>
              </a:rPr>
              <a:t>Make sure the job to register extension assemblies finished successfully.</a:t>
            </a:r>
          </a:p>
          <a:p>
            <a:r>
              <a:rPr lang="en-US" sz="1800" dirty="0">
                <a:sym typeface="Wingdings" panose="05000000000000000000" pitchFamily="2" charset="2"/>
              </a:rPr>
              <a:t>Navigate to your Data Lake Analytics &gt; Overview &gt; Data Explorer &gt; Expand Catalog node to ensure all assemblies are registered as in screenshot.</a:t>
            </a:r>
          </a:p>
          <a:p>
            <a:endParaRPr lang="en-US" sz="1800" dirty="0">
              <a:sym typeface="Wingdings" panose="05000000000000000000" pitchFamily="2" charset="2"/>
            </a:endParaRPr>
          </a:p>
        </p:txBody>
      </p:sp>
      <p:pic>
        <p:nvPicPr>
          <p:cNvPr id="10" name="Picture Placeholder 9"/>
          <p:cNvPicPr>
            <a:picLocks noGrp="1" noChangeAspect="1"/>
          </p:cNvPicPr>
          <p:nvPr>
            <p:ph type="pic" sz="quarter" idx="10"/>
          </p:nvPr>
        </p:nvPicPr>
        <p:blipFill>
          <a:blip r:embed="rId2"/>
          <a:srcRect t="1209" b="1209"/>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597360"/>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manufacturer of compact cars selling in 60 countries. To compete in an increasingly commoditized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graphicFrame>
        <p:nvGraphicFramePr>
          <p:cNvPr id="2" name="Table 1"/>
          <p:cNvGraphicFramePr>
            <a:graphicFrameLocks noGrp="1"/>
          </p:cNvGraphicFramePr>
          <p:nvPr>
            <p:extLst>
              <p:ext uri="{D42A27DB-BD31-4B8C-83A1-F6EECF244321}">
                <p14:modId xmlns:p14="http://schemas.microsoft.com/office/powerpoint/2010/main" val="480916604"/>
              </p:ext>
            </p:extLst>
          </p:nvPr>
        </p:nvGraphicFramePr>
        <p:xfrm>
          <a:off x="3200750" y="4320213"/>
          <a:ext cx="2560292" cy="1266825"/>
        </p:xfrm>
        <a:graphic>
          <a:graphicData uri="http://schemas.openxmlformats.org/drawingml/2006/table">
            <a:tbl>
              <a:tblPr>
                <a:tableStyleId>{5C22544A-7EE6-4342-B048-85BDC9FD1C3A}</a:tableStyleId>
              </a:tblPr>
              <a:tblGrid>
                <a:gridCol w="2560292">
                  <a:extLst>
                    <a:ext uri="{9D8B030D-6E8A-4147-A177-3AD203B41FA5}">
                      <a16:colId xmlns:a16="http://schemas.microsoft.com/office/drawing/2014/main" val="3141255286"/>
                    </a:ext>
                  </a:extLst>
                </a:gridCol>
              </a:tblGrid>
              <a:tr h="190500">
                <a:tc>
                  <a:txBody>
                    <a:bodyPr/>
                    <a:lstStyle/>
                    <a:p>
                      <a:pPr algn="l" fontAlgn="b"/>
                      <a:r>
                        <a:rPr lang="en-GB" sz="1600" b="1" u="none" strike="noStrike" dirty="0">
                          <a:effectLst/>
                        </a:rPr>
                        <a:t>Fabrikam car models</a:t>
                      </a:r>
                      <a:endParaRPr lang="en-GB" sz="16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2004611"/>
                  </a:ext>
                </a:extLst>
              </a:tr>
              <a:tr h="190500">
                <a:tc>
                  <a:txBody>
                    <a:bodyPr/>
                    <a:lstStyle/>
                    <a:p>
                      <a:pPr algn="l" fontAlgn="b"/>
                      <a:r>
                        <a:rPr lang="en-GB" sz="1600" u="none" strike="noStrike">
                          <a:effectLst/>
                        </a:rPr>
                        <a:t>Wolverine</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4200445"/>
                  </a:ext>
                </a:extLst>
              </a:tr>
              <a:tr h="190500">
                <a:tc>
                  <a:txBody>
                    <a:bodyPr/>
                    <a:lstStyle/>
                    <a:p>
                      <a:pPr algn="l" fontAlgn="b"/>
                      <a:r>
                        <a:rPr lang="en-GB" sz="1600" u="none" strike="noStrike">
                          <a:effectLst/>
                        </a:rPr>
                        <a:t>Polecat</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494994"/>
                  </a:ext>
                </a:extLst>
              </a:tr>
              <a:tr h="190500">
                <a:tc>
                  <a:txBody>
                    <a:bodyPr/>
                    <a:lstStyle/>
                    <a:p>
                      <a:pPr algn="l" fontAlgn="b"/>
                      <a:r>
                        <a:rPr lang="en-GB" sz="1600" u="none" strike="noStrike">
                          <a:effectLst/>
                        </a:rPr>
                        <a:t>Sea Otter</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36819"/>
                  </a:ext>
                </a:extLst>
              </a:tr>
              <a:tr h="190500">
                <a:tc>
                  <a:txBody>
                    <a:bodyPr/>
                    <a:lstStyle/>
                    <a:p>
                      <a:pPr algn="l" fontAlgn="b"/>
                      <a:r>
                        <a:rPr lang="en-GB" sz="1600" u="none" strike="noStrike" dirty="0">
                          <a:effectLst/>
                        </a:rPr>
                        <a:t>Sable</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8088553"/>
                  </a:ext>
                </a:extLst>
              </a:tr>
            </a:tbl>
          </a:graphicData>
        </a:graphic>
      </p:graphicFrame>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936462"/>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In the </a:t>
            </a:r>
            <a:r>
              <a:rPr lang="en-US" sz="1800" b="1" dirty="0"/>
              <a:t>Path prefix pattern </a:t>
            </a:r>
            <a:r>
              <a:rPr lang="en-US" sz="1800" dirty="0"/>
              <a:t>textbox,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801314"/>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He asks whether artificial intelligence can make the system better and better over time, as it learns from interactions users have with it. </a:t>
            </a:r>
          </a:p>
          <a:p>
            <a:r>
              <a:rPr lang="en-US" sz="2400" dirty="0"/>
              <a:t>Initially the bot should recognize very broadly what sort of message (e.g. inquiry about a specific model, or about open jobs), and direct the user to a specific page on the web site. Over time the bot should evolve to answer questions based on known information. Finally, if this test is successful, Mark envisions that a customer should be able to select, customize and even order a specific car.</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66644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t>
            </a:r>
            <a:r>
              <a:rPr lang="en-US" sz="1800" b="1" dirty="0"/>
              <a:t>Create a bot</a:t>
            </a:r>
            <a:r>
              <a:rPr lang="en-US" sz="1800" dirty="0"/>
              <a:t>,</a:t>
            </a:r>
            <a:r>
              <a:rPr lang="en-US" sz="1800" b="1" dirty="0"/>
              <a:t> </a:t>
            </a:r>
            <a:r>
              <a:rPr lang="en-US" sz="1800" dirty="0"/>
              <a:t>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Leave Messaging endpoint empty for now.</a:t>
            </a:r>
          </a:p>
          <a:p>
            <a:r>
              <a:rPr lang="en-US" sz="1800" dirty="0"/>
              <a:t>Click on </a:t>
            </a:r>
            <a:r>
              <a:rPr lang="en-US" sz="1800" b="1" dirty="0"/>
              <a:t>Create Microsoft App ID and password</a:t>
            </a:r>
          </a:p>
          <a:p>
            <a:r>
              <a:rPr lang="en-US" sz="1800" dirty="0"/>
              <a:t>You will need to login with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endParaRPr lang="en-US" sz="1800" dirty="0"/>
          </a:p>
          <a:p>
            <a:endParaRPr lang="en-US" sz="1800" dirty="0"/>
          </a:p>
          <a:p>
            <a:endParaRPr lang="en-US" sz="18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On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Create LUIS language model</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Leave everything else blank for now.</a:t>
            </a:r>
          </a:p>
          <a:p>
            <a:r>
              <a:rPr lang="en-US" sz="1800" dirty="0"/>
              <a:t>Click </a:t>
            </a:r>
            <a:r>
              <a:rPr lang="en-US" sz="1800" b="1" dirty="0"/>
              <a:t>Create</a:t>
            </a:r>
            <a:endParaRPr lang="en-US" sz="1800" dirty="0"/>
          </a:p>
          <a:p>
            <a:endParaRPr lang="en-US" sz="1800" dirty="0"/>
          </a:p>
        </p:txBody>
      </p:sp>
      <p:pic>
        <p:nvPicPr>
          <p:cNvPr id="5" name="Picture Placeholder 4"/>
          <p:cNvPicPr>
            <a:picLocks noGrp="1" noChangeAspect="1"/>
          </p:cNvPicPr>
          <p:nvPr>
            <p:ph type="pic" sz="quarter" idx="10"/>
          </p:nvPr>
        </p:nvPicPr>
        <p:blipFill>
          <a:blip r:embed="rId3"/>
          <a:srcRect l="363" r="363"/>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GB" sz="2400" dirty="0"/>
          </a:p>
        </p:txBody>
      </p:sp>
      <p:sp>
        <p:nvSpPr>
          <p:cNvPr id="4" name="Content Placeholder 3"/>
          <p:cNvSpPr>
            <a:spLocks noGrp="1"/>
          </p:cNvSpPr>
          <p:nvPr>
            <p:ph sz="quarter" idx="11"/>
          </p:nvPr>
        </p:nvSpPr>
        <p:spPr>
          <a:xfrm>
            <a:off x="183263" y="1302728"/>
            <a:ext cx="3566121" cy="5047536"/>
          </a:xfrm>
        </p:spPr>
        <p:txBody>
          <a:bodyPr/>
          <a:lstStyle/>
          <a:p>
            <a:pPr marL="0" indent="0">
              <a:buNone/>
            </a:pPr>
            <a:r>
              <a:rPr lang="en-US" sz="1800" i="1" dirty="0"/>
              <a:t>Create LUIS intents </a:t>
            </a:r>
          </a:p>
          <a:p>
            <a:r>
              <a:rPr lang="en-US" sz="1800" dirty="0"/>
              <a:t>Click on </a:t>
            </a:r>
            <a:r>
              <a:rPr lang="en-US" sz="1800" b="1" dirty="0"/>
              <a:t>Intents </a:t>
            </a:r>
            <a:r>
              <a:rPr lang="en-US" sz="1800" dirty="0"/>
              <a:t>&gt; </a:t>
            </a:r>
            <a:r>
              <a:rPr lang="en-US" sz="1800" b="1" dirty="0"/>
              <a:t>Add Intent</a:t>
            </a:r>
            <a:r>
              <a:rPr lang="en-US" sz="1800" dirty="0"/>
              <a:t> links to create a new intent.</a:t>
            </a:r>
          </a:p>
          <a:p>
            <a:r>
              <a:rPr lang="en-US" sz="1800" dirty="0"/>
              <a:t>For intent name, enter “</a:t>
            </a:r>
            <a:r>
              <a:rPr lang="en-US" sz="1800" b="1" dirty="0"/>
              <a:t>complain about a model</a:t>
            </a:r>
            <a:r>
              <a:rPr lang="en-US" sz="1800" dirty="0"/>
              <a:t>”</a:t>
            </a:r>
          </a:p>
          <a:p>
            <a:r>
              <a:rPr lang="en-US" sz="1800" dirty="0"/>
              <a:t>Click </a:t>
            </a:r>
            <a:r>
              <a:rPr lang="en-US" sz="1800" b="1" dirty="0"/>
              <a:t>Save</a:t>
            </a:r>
            <a:endParaRPr lang="en-US" sz="1800" dirty="0"/>
          </a:p>
          <a:p>
            <a:r>
              <a:rPr lang="en-US" sz="1800" dirty="0"/>
              <a:t>For utterance, enter “</a:t>
            </a:r>
            <a:r>
              <a:rPr lang="en-US" sz="1800" b="1" dirty="0"/>
              <a:t>I think the Sable has an ugly design</a:t>
            </a:r>
            <a:r>
              <a:rPr lang="en-US" sz="1800" dirty="0"/>
              <a:t>”.  Press </a:t>
            </a:r>
            <a:r>
              <a:rPr lang="en-US" sz="1800" b="1" dirty="0"/>
              <a:t>Enter</a:t>
            </a:r>
            <a:r>
              <a:rPr lang="en-US" sz="1800" dirty="0"/>
              <a:t> key</a:t>
            </a:r>
          </a:p>
          <a:p>
            <a:r>
              <a:rPr lang="en-US" sz="1800" dirty="0"/>
              <a:t>Click </a:t>
            </a:r>
            <a:r>
              <a:rPr lang="en-US" sz="1800" b="1" dirty="0"/>
              <a:t>Save</a:t>
            </a:r>
          </a:p>
          <a:p>
            <a:r>
              <a:rPr lang="en-US" sz="1800" dirty="0"/>
              <a:t>Now create yet another intent with</a:t>
            </a:r>
          </a:p>
          <a:p>
            <a:pPr lvl="1"/>
            <a:r>
              <a:rPr lang="en-US" sz="1600" dirty="0"/>
              <a:t>Name = “</a:t>
            </a:r>
            <a:r>
              <a:rPr lang="en-US" sz="1600" b="1" dirty="0"/>
              <a:t>get info about a model</a:t>
            </a:r>
            <a:r>
              <a:rPr lang="en-US" sz="1600" dirty="0"/>
              <a:t>”</a:t>
            </a:r>
          </a:p>
          <a:p>
            <a:pPr lvl="1"/>
            <a:r>
              <a:rPr lang="en-US" sz="1600" dirty="0"/>
              <a:t>Utterance = “</a:t>
            </a:r>
            <a:r>
              <a:rPr lang="en-GB" sz="1600" b="1" dirty="0"/>
              <a:t>What does the Wolverine have as </a:t>
            </a:r>
            <a:r>
              <a:rPr lang="en-GB" sz="1600" b="1" dirty="0" err="1"/>
              <a:t>color</a:t>
            </a:r>
            <a:r>
              <a:rPr lang="en-GB" sz="1600" b="1" dirty="0"/>
              <a:t>?”</a:t>
            </a:r>
          </a:p>
          <a:p>
            <a:pPr marL="0" indent="0">
              <a:buNone/>
            </a:pP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94165"/>
            <a:ext cx="3566121" cy="2582245"/>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Connect previously created LUIS account with LUIS language model.  This key we set up will be used for publishing later.</a:t>
            </a:r>
          </a:p>
          <a:p>
            <a:r>
              <a:rPr lang="en-US" sz="1800" dirty="0"/>
              <a:t>On the luis.ai website menu, click on </a:t>
            </a:r>
            <a:r>
              <a:rPr lang="en-US" sz="1800" b="1" dirty="0"/>
              <a:t>My Keys</a:t>
            </a:r>
            <a:r>
              <a:rPr lang="en-US" sz="1800" dirty="0"/>
              <a:t> then click on </a:t>
            </a:r>
            <a:r>
              <a:rPr lang="en-US" sz="1800" b="1" dirty="0"/>
              <a:t>Add a new key</a:t>
            </a:r>
            <a:endParaRPr lang="en-US" sz="1800" dirty="0"/>
          </a:p>
          <a:p>
            <a:r>
              <a:rPr lang="en-US" sz="1800" dirty="0"/>
              <a:t>Paste the LUIS account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5" name="Picture Placeholder 4"/>
          <p:cNvPicPr>
            <a:picLocks noGrp="1" noChangeAspect="1"/>
          </p:cNvPicPr>
          <p:nvPr>
            <p:ph type="pic" sz="quarter" idx="10"/>
          </p:nvPr>
        </p:nvPicPr>
        <p:blipFill>
          <a:blip r:embed="rId2"/>
          <a:srcRect l="716" r="716"/>
          <a:stretch>
            <a:fillRect/>
          </a:stretch>
        </p:blipFill>
        <p:spPr>
          <a:prstGeom prst="rect">
            <a:avLst/>
          </a:prstGeom>
        </p:spPr>
      </p:pic>
    </p:spTree>
    <p:extLst>
      <p:ext uri="{BB962C8B-B14F-4D97-AF65-F5344CB8AC3E}">
        <p14:creationId xmlns:p14="http://schemas.microsoft.com/office/powerpoint/2010/main" val="410847725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5419945"/>
          </a:xfrm>
        </p:spPr>
        <p:txBody>
          <a:bodyPr/>
          <a:lstStyle/>
          <a:p>
            <a:pPr marL="0" indent="0">
              <a:buNone/>
            </a:pPr>
            <a:r>
              <a:rPr lang="en-US" sz="1600" i="1" dirty="0"/>
              <a:t>Train, Test, and Publish LUIS language model.</a:t>
            </a:r>
          </a:p>
          <a:p>
            <a:r>
              <a:rPr lang="en-US" sz="1600" dirty="0"/>
              <a:t>On the luis.ai website, navigate back to your model &gt; </a:t>
            </a:r>
            <a:r>
              <a:rPr lang="en-US" sz="1600" b="1" dirty="0"/>
              <a:t>My Apps </a:t>
            </a:r>
            <a:r>
              <a:rPr lang="en-US" sz="1600" dirty="0"/>
              <a:t>&gt; </a:t>
            </a:r>
            <a:r>
              <a:rPr lang="en-US" sz="1600" b="1" dirty="0" err="1"/>
              <a:t>CISBot</a:t>
            </a:r>
            <a:endParaRPr lang="en-US" sz="1600" dirty="0"/>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the </a:t>
            </a:r>
            <a:r>
              <a:rPr lang="en-US" sz="1600" b="1" dirty="0"/>
              <a:t>Endpoint Key</a:t>
            </a:r>
            <a:r>
              <a:rPr lang="en-US" sz="1600" dirty="0"/>
              <a:t> dropdown and select the key you created earlier (</a:t>
            </a:r>
            <a:r>
              <a:rPr lang="en-US" sz="1600" b="1" dirty="0" err="1"/>
              <a:t>cisbot</a:t>
            </a:r>
            <a:r>
              <a:rPr lang="en-US" sz="1600" b="1" dirty="0"/>
              <a:t>[</a:t>
            </a:r>
            <a:r>
              <a:rPr lang="en-US" sz="1600" b="1" dirty="0" err="1"/>
              <a:t>nn</a:t>
            </a:r>
            <a:r>
              <a:rPr lang="en-US" sz="1600" b="1" dirty="0"/>
              <a:t>]</a:t>
            </a:r>
            <a:r>
              <a:rPr lang="en-US" sz="1600" b="1" dirty="0" err="1"/>
              <a:t>luis</a:t>
            </a:r>
            <a:r>
              <a:rPr lang="en-US" sz="1600" dirty="0"/>
              <a:t>)</a:t>
            </a:r>
          </a:p>
          <a:p>
            <a:r>
              <a:rPr lang="en-US" sz="1600" dirty="0"/>
              <a:t>Scroll down a bit and 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988784"/>
          </a:xfrm>
        </p:spPr>
        <p:txBody>
          <a:bodyPr/>
          <a:lstStyle/>
          <a:p>
            <a:r>
              <a:rPr lang="en-US" sz="2400" dirty="0"/>
              <a:t>Customers who phone the call center are usually offered (after their request or issue is resolved) to receive a brochure by mail, or to make an appointment for a test drive in a garage.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for a test drive, although they might actually be passionate about the brand.</a:t>
            </a:r>
          </a:p>
          <a:p>
            <a:r>
              <a:rPr lang="en-US" sz="2400" dirty="0"/>
              <a:t>Mark asks you whether machine learning can help deciding which offer to extend to which customer interacting with the </a:t>
            </a:r>
            <a:r>
              <a:rPr lang="en-US" sz="2400"/>
              <a:t>bot.</a:t>
            </a:r>
            <a:endParaRPr lang="en-US" sz="2400" dirty="0"/>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920" y="1154759"/>
            <a:ext cx="3566121" cy="5872377"/>
          </a:xfrm>
        </p:spPr>
        <p:txBody>
          <a:bodyPr/>
          <a:lstStyle/>
          <a:p>
            <a:r>
              <a:rPr lang="en-US" sz="1600" dirty="0"/>
              <a:t>In the Solution Explorer, double-click on </a:t>
            </a:r>
            <a:r>
              <a:rPr lang="en-US" sz="1600" dirty="0" err="1"/>
              <a:t>Web.config</a:t>
            </a:r>
            <a:endParaRPr lang="en-US" sz="1600" dirty="0"/>
          </a:p>
          <a:p>
            <a:r>
              <a:rPr lang="en-US" sz="1600" dirty="0"/>
              <a:t>Provide the following App Settings with the values/keys you’ve collected in the previous few steps:</a:t>
            </a:r>
          </a:p>
          <a:p>
            <a:pPr lvl="1"/>
            <a:r>
              <a:rPr lang="en-US" sz="1400" dirty="0"/>
              <a:t>From Bot registration &gt; dev.botframework.com &gt; My bots &gt; </a:t>
            </a:r>
            <a:r>
              <a:rPr lang="en-US" sz="1400" dirty="0" err="1"/>
              <a:t>cisbot</a:t>
            </a:r>
            <a:r>
              <a:rPr lang="en-US" sz="1400" dirty="0"/>
              <a:t>[</a:t>
            </a:r>
            <a:r>
              <a:rPr lang="en-US" sz="1400" dirty="0" err="1"/>
              <a:t>nn</a:t>
            </a:r>
            <a:r>
              <a:rPr lang="en-US" sz="1400" dirty="0"/>
              <a:t>] &gt; SETTINGS</a:t>
            </a:r>
          </a:p>
          <a:p>
            <a:pPr lvl="2"/>
            <a:r>
              <a:rPr lang="en-US" sz="1400" dirty="0" err="1"/>
              <a:t>BotId</a:t>
            </a:r>
            <a:r>
              <a:rPr lang="en-US" sz="1400" dirty="0"/>
              <a:t> – Same as bot handle</a:t>
            </a:r>
          </a:p>
          <a:p>
            <a:pPr lvl="2"/>
            <a:r>
              <a:rPr lang="en-US" sz="1400" dirty="0" err="1"/>
              <a:t>MicrosoftAppId</a:t>
            </a:r>
            <a:endParaRPr lang="en-US" sz="1400" dirty="0"/>
          </a:p>
          <a:p>
            <a:pPr lvl="2"/>
            <a:r>
              <a:rPr lang="en-US" sz="1400" dirty="0" err="1"/>
              <a:t>MicrosoftAppPassword</a:t>
            </a:r>
            <a:r>
              <a:rPr lang="en-US" sz="1400" dirty="0"/>
              <a:t> - </a:t>
            </a:r>
          </a:p>
          <a:p>
            <a:pPr lvl="1"/>
            <a:r>
              <a:rPr lang="en-US" sz="1400" dirty="0"/>
              <a:t>From LUIS configuration &gt; luis.ai &gt; Publish App</a:t>
            </a:r>
          </a:p>
          <a:p>
            <a:pPr lvl="2"/>
            <a:r>
              <a:rPr lang="en-US" sz="1400" dirty="0" err="1"/>
              <a:t>LuisAppId</a:t>
            </a:r>
            <a:endParaRPr lang="en-US" sz="1400" dirty="0"/>
          </a:p>
          <a:p>
            <a:pPr lvl="2"/>
            <a:r>
              <a:rPr lang="en-US" sz="1400" dirty="0" err="1"/>
              <a:t>LuisAPIKey</a:t>
            </a:r>
            <a:endParaRPr lang="en-US" sz="1400" dirty="0"/>
          </a:p>
          <a:p>
            <a:pPr lvl="1"/>
            <a:r>
              <a:rPr lang="en-US" sz="1400" dirty="0"/>
              <a:t>Logic App &gt; from previous step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600" dirty="0"/>
              <a:t>We can leave the </a:t>
            </a:r>
            <a:r>
              <a:rPr lang="en-US" sz="1600" dirty="0" err="1"/>
              <a:t>AmlWebService</a:t>
            </a:r>
            <a:r>
              <a:rPr lang="en-US" sz="1600" dirty="0"/>
              <a:t>* settings empty for now.</a:t>
            </a:r>
          </a:p>
          <a:p>
            <a:r>
              <a:rPr lang="en-US" sz="1600" dirty="0"/>
              <a:t>Click on </a:t>
            </a:r>
            <a:r>
              <a:rPr lang="en-US" sz="1600" b="1" dirty="0"/>
              <a:t>Start </a:t>
            </a:r>
            <a:r>
              <a:rPr lang="en-US" sz="1600" dirty="0"/>
              <a:t>in the Visual Studio ribbon to run the code.</a:t>
            </a:r>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028409"/>
            <a:ext cx="3566121" cy="6666440"/>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If you don’t have an existing App Service Plan, click on </a:t>
            </a:r>
            <a:r>
              <a:rPr lang="en-US" sz="1800" b="1" dirty="0"/>
              <a:t>New…</a:t>
            </a:r>
            <a:r>
              <a:rPr lang="en-US" sz="1800" dirty="0"/>
              <a:t> to create a new one.</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a:t>
            </a:r>
            <a:r>
              <a:rPr lang="en-US" sz="1800" b="1" dirty="0"/>
              <a:t>https</a:t>
            </a:r>
            <a:r>
              <a:rPr lang="en-US" sz="1800" dirty="0"/>
              <a:t>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«Fabrikam airbags» following an incident where a popular singer was killed by a faulty airbag in a car from another manufacturer. Mark thinks that if he had known this at the time, he would have actively promoted the quality and safety record of the Fabrikam airbags.</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pic>
        <p:nvPicPr>
          <p:cNvPr id="9" name="Picture Placeholder 8"/>
          <p:cNvPicPr>
            <a:picLocks noGrp="1" noChangeAspect="1"/>
          </p:cNvPicPr>
          <p:nvPr>
            <p:ph type="pic" sz="quarter" idx="10"/>
          </p:nvPr>
        </p:nvPicPr>
        <p:blipFill>
          <a:blip r:embed="rId2"/>
          <a:srcRect t="636" b="636"/>
          <a:stretch>
            <a:fillRect/>
          </a:stretch>
        </p:blipFill>
        <p:spPr>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or </a:t>
            </a:r>
            <a:r>
              <a:rPr lang="en-US" b="1" dirty="0"/>
              <a:t>product </a:t>
            </a:r>
            <a:r>
              <a:rPr lang="en-US" dirty="0"/>
              <a:t>entity. </a:t>
            </a:r>
          </a:p>
          <a:p>
            <a:pPr lvl="1"/>
            <a:r>
              <a:rPr lang="en-US" dirty="0"/>
              <a:t>Assign utterance to the correct intent: “</a:t>
            </a:r>
            <a:r>
              <a:rPr lang="en-US" b="1" dirty="0"/>
              <a:t>get info about a model</a:t>
            </a:r>
            <a:r>
              <a:rPr lang="en-US" dirty="0"/>
              <a:t>” or “</a:t>
            </a:r>
            <a:r>
              <a:rPr lang="en-US" b="1" dirty="0"/>
              <a:t>complain about a model</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899255"/>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 You should see the </a:t>
            </a:r>
            <a:r>
              <a:rPr lang="en-US" sz="1800" b="1" dirty="0" err="1"/>
              <a:t>cisbot</a:t>
            </a:r>
            <a:r>
              <a:rPr lang="en-US" sz="1800" dirty="0"/>
              <a:t> dataset that was created by Stream Analytics.</a:t>
            </a:r>
          </a:p>
          <a:p>
            <a:r>
              <a:rPr lang="en-US" sz="1800" dirty="0"/>
              <a:t>Select the </a:t>
            </a:r>
            <a:r>
              <a:rPr lang="en-US" sz="1800" dirty="0" err="1"/>
              <a:t>cisbot</a:t>
            </a:r>
            <a:r>
              <a:rPr lang="en-US" sz="1800" dirty="0"/>
              <a:t> dataset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pic>
        <p:nvPicPr>
          <p:cNvPr id="8" name="Picture Placeholder 7"/>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76988610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5198346"/>
          </a:xfrm>
        </p:spPr>
        <p:txBody>
          <a:bodyPr/>
          <a:lstStyle/>
          <a:p>
            <a:r>
              <a:rPr lang="en-GB" sz="1800" dirty="0"/>
              <a:t>Go to your Data Lake Analytics service</a:t>
            </a:r>
          </a:p>
          <a:p>
            <a:r>
              <a:rPr lang="en-GB" sz="1800" dirty="0"/>
              <a:t>In DATA LAKE ANALYTICS, select </a:t>
            </a:r>
            <a:r>
              <a:rPr lang="en-GB" sz="1800" b="1" dirty="0"/>
              <a:t>+New Job</a:t>
            </a:r>
          </a:p>
          <a:p>
            <a:r>
              <a:rPr lang="en-GB" sz="1800" dirty="0"/>
              <a:t>Provide an optional job name (Prepare ML Training Data)</a:t>
            </a:r>
          </a:p>
          <a:p>
            <a:r>
              <a:rPr lang="en-GB" sz="1800" dirty="0"/>
              <a:t>Paste the script from </a:t>
            </a:r>
            <a:r>
              <a:rPr lang="en-US" sz="1800" dirty="0"/>
              <a:t>C:\Repos\next-best-offer-bot\Resources\MachineLearning</a:t>
            </a:r>
            <a:r>
              <a:rPr lang="en-GB" sz="1800" dirty="0"/>
              <a:t>\prepare-ml-training-</a:t>
            </a:r>
            <a:r>
              <a:rPr lang="en-GB" sz="1800" dirty="0" err="1"/>
              <a:t>set.usql</a:t>
            </a:r>
            <a:r>
              <a:rPr lang="en-GB" sz="1800" dirty="0"/>
              <a:t> into the main textbox.</a:t>
            </a:r>
          </a:p>
          <a:p>
            <a:r>
              <a:rPr lang="en-US" sz="1800" dirty="0"/>
              <a:t>Replace $</a:t>
            </a:r>
            <a:r>
              <a:rPr lang="en-US" sz="1800" dirty="0" err="1"/>
              <a:t>storageAccountName</a:t>
            </a:r>
            <a:r>
              <a:rPr lang="en-US" sz="1800" dirty="0"/>
              <a:t> (at the top of the script) with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Click </a:t>
            </a:r>
            <a:r>
              <a:rPr lang="en-US" sz="1800" b="1" dirty="0"/>
              <a:t>Submit Job</a:t>
            </a:r>
            <a:endParaRPr lang="en-GB" sz="1800" b="1" dirty="0"/>
          </a:p>
        </p:txBody>
      </p:sp>
      <p:pic>
        <p:nvPicPr>
          <p:cNvPr id="6" name="Picture Placeholder 5"/>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149665381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sp>
        <p:nvSpPr>
          <p:cNvPr id="4" name="Content Placeholder 3"/>
          <p:cNvSpPr>
            <a:spLocks noGrp="1"/>
          </p:cNvSpPr>
          <p:nvPr>
            <p:ph sz="quarter" idx="11"/>
          </p:nvPr>
        </p:nvSpPr>
        <p:spPr>
          <a:xfrm>
            <a:off x="183263" y="1394165"/>
            <a:ext cx="3566121" cy="2539157"/>
          </a:xfrm>
        </p:spPr>
        <p:txBody>
          <a:bodyPr/>
          <a:lstStyle/>
          <a:p>
            <a:r>
              <a:rPr lang="en-US" sz="1800" dirty="0"/>
              <a:t>After the job completes all 4 stages: Preparing, Queued, Running, Finalizing, click on the </a:t>
            </a:r>
            <a:r>
              <a:rPr lang="en-US" sz="1800" b="1" dirty="0"/>
              <a:t>Output</a:t>
            </a:r>
            <a:r>
              <a:rPr lang="en-US" sz="1800" dirty="0"/>
              <a:t> tab.</a:t>
            </a:r>
          </a:p>
          <a:p>
            <a:r>
              <a:rPr lang="en-US" sz="1800" dirty="0"/>
              <a:t>Check that the file </a:t>
            </a:r>
            <a:r>
              <a:rPr lang="en-US" sz="1800" b="1" dirty="0"/>
              <a:t>interactions.csv</a:t>
            </a:r>
            <a:r>
              <a:rPr lang="en-US" sz="1800" dirty="0"/>
              <a:t> was produced.</a:t>
            </a:r>
          </a:p>
          <a:p>
            <a:r>
              <a:rPr lang="en-US" sz="1800" dirty="0"/>
              <a:t>Click on the file name to preview its content.</a:t>
            </a:r>
            <a:endParaRPr lang="en-GB" sz="1800" dirty="0"/>
          </a:p>
        </p:txBody>
      </p:sp>
      <p:pic>
        <p:nvPicPr>
          <p:cNvPr id="8" name="Picture Placeholder 7"/>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399955388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We create a workspace for our Azure ML experiment.</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 + Analytics</a:t>
            </a:r>
            <a:r>
              <a:rPr lang="en-US" sz="1800" dirty="0">
                <a:sym typeface="Wingdings" panose="05000000000000000000" pitchFamily="2" charset="2"/>
              </a:rPr>
              <a:t>  </a:t>
            </a:r>
            <a:r>
              <a:rPr lang="en-US" sz="1800" b="1" dirty="0">
                <a:sym typeface="Wingdings" panose="05000000000000000000" pitchFamily="2" charset="2"/>
              </a:rPr>
              <a:t>Machine Learning Workspace</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aml</a:t>
            </a:r>
            <a:r>
              <a:rPr lang="en-US" sz="1800" dirty="0"/>
              <a:t>)</a:t>
            </a:r>
          </a:p>
          <a:p>
            <a:r>
              <a:rPr lang="en-US" sz="1800" dirty="0"/>
              <a:t>Select your existing resource group </a:t>
            </a:r>
          </a:p>
          <a:p>
            <a:r>
              <a:rPr lang="en-US" sz="1800" dirty="0"/>
              <a:t>Choose </a:t>
            </a:r>
            <a:r>
              <a:rPr lang="en-US" sz="1800" b="1" dirty="0"/>
              <a:t>West Central US</a:t>
            </a:r>
            <a:r>
              <a:rPr lang="en-US" sz="1800" dirty="0"/>
              <a:t> for Location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6140045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Navigate to your newly created Machine Learning Workspace</a:t>
            </a:r>
          </a:p>
          <a:p>
            <a:r>
              <a:rPr lang="en-US" sz="1800" dirty="0"/>
              <a:t>Click “</a:t>
            </a:r>
            <a:r>
              <a:rPr lang="en-US" sz="1800" b="1" dirty="0"/>
              <a:t>Launch Machine Learning Studio</a:t>
            </a:r>
            <a:r>
              <a:rPr lang="en-US" sz="1800" dirty="0"/>
              <a:t>”</a:t>
            </a:r>
          </a:p>
          <a:p>
            <a:r>
              <a:rPr lang="en-US" sz="1800" dirty="0"/>
              <a:t>Sign in with your Azure subscription credential.</a:t>
            </a:r>
          </a:p>
          <a:p>
            <a:r>
              <a:rPr lang="en-US" sz="1800" dirty="0"/>
              <a:t>If you have more than one AML workspaces, then you’ll need to select the REGION, then select the workspace you created.</a:t>
            </a:r>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51049979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Azure storage account (</a:t>
            </a:r>
            <a:r>
              <a:rPr lang="en-US" b="1" dirty="0" err="1"/>
              <a:t>cisbot</a:t>
            </a:r>
            <a:r>
              <a:rPr lang="en-US" b="1" dirty="0"/>
              <a:t>[</a:t>
            </a:r>
            <a:r>
              <a:rPr lang="en-US" b="1" dirty="0" err="1"/>
              <a:t>nn</a:t>
            </a:r>
            <a:r>
              <a:rPr lang="en-US" b="1" dirty="0"/>
              <a:t>]storage</a:t>
            </a:r>
            <a:r>
              <a:rPr lang="en-US" dirty="0"/>
              <a:t>)</a:t>
            </a:r>
          </a:p>
          <a:p>
            <a:r>
              <a:rPr lang="en-US" dirty="0"/>
              <a:t>Under SETTINGS </a:t>
            </a:r>
            <a:r>
              <a:rPr lang="en-US" dirty="0">
                <a:sym typeface="Wingdings" panose="05000000000000000000" pitchFamily="2" charset="2"/>
              </a:rPr>
              <a:t> </a:t>
            </a:r>
            <a:r>
              <a:rPr lang="en-US" b="1" dirty="0">
                <a:sym typeface="Wingdings" panose="05000000000000000000" pitchFamily="2" charset="2"/>
              </a:rPr>
              <a:t>Access keys</a:t>
            </a:r>
            <a:r>
              <a:rPr lang="en-US" dirty="0">
                <a:sym typeface="Wingdings" panose="05000000000000000000" pitchFamily="2" charset="2"/>
              </a:rPr>
              <a:t>, copy your primary key (key1)</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76616624"/>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13398</TotalTime>
  <Words>8804</Words>
  <Application>Microsoft Office PowerPoint</Application>
  <PresentationFormat>Custom</PresentationFormat>
  <Paragraphs>852</Paragraphs>
  <Slides>147</Slides>
  <Notes>13</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147</vt:i4>
      </vt:variant>
    </vt:vector>
  </HeadingPairs>
  <TitlesOfParts>
    <vt:vector size="156"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Customer questions</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(1/5)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(1/5)</vt:lpstr>
      <vt:lpstr>Integrate Azure ML web service with your Bot (2/5)</vt:lpstr>
      <vt:lpstr>Integrate Azure ML web service with your Bot (3/5)</vt:lpstr>
      <vt:lpstr>Integrate Azure ML web service with your Bot (4/5)</vt:lpstr>
      <vt:lpstr>Integrate Azure ML web service with your Bot (5/5)</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(1/9) 320-create-data-factory.ps1</vt:lpstr>
      <vt:lpstr>Create Data Factory (2/9)</vt:lpstr>
      <vt:lpstr>Create Data Factory (3/9)</vt:lpstr>
      <vt:lpstr>Create Data Factory (4/9)</vt:lpstr>
      <vt:lpstr>Create Data Factory (5/9)</vt:lpstr>
      <vt:lpstr>Create Data Factory (6/9)</vt:lpstr>
      <vt:lpstr>Create Data Factory (7/9)</vt:lpstr>
      <vt:lpstr>Create Data Factory (8/9)</vt:lpstr>
      <vt:lpstr>Create Data Factory (9/9)</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combined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Vu Le</cp:lastModifiedBy>
  <cp:revision>933</cp:revision>
  <dcterms:created xsi:type="dcterms:W3CDTF">2014-06-10T19:28:25Z</dcterms:created>
  <dcterms:modified xsi:type="dcterms:W3CDTF">2017-05-31T23:27:39Z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